
<file path=[Content_Types].xml><?xml version="1.0" encoding="utf-8"?>
<Types xmlns="http://schemas.openxmlformats.org/package/2006/content-types">
  <Default Extension="png" ContentType="image/png"/>
  <Default Extension="jpeg" ContentType="image/jpeg"/>
  <Default Extension="gif" ContentType="image/gi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2"/>
  </p:notesMasterIdLst>
  <p:sldIdLst>
    <p:sldId id="291" r:id="rId3"/>
    <p:sldId id="289" r:id="rId4"/>
    <p:sldId id="292" r:id="rId5"/>
    <p:sldId id="307" r:id="rId6"/>
    <p:sldId id="328" r:id="rId7"/>
    <p:sldId id="256" r:id="rId8"/>
    <p:sldId id="293" r:id="rId9"/>
    <p:sldId id="308" r:id="rId10"/>
    <p:sldId id="372" r:id="rId11"/>
    <p:sldId id="375" r:id="rId13"/>
    <p:sldId id="323" r:id="rId14"/>
    <p:sldId id="324" r:id="rId15"/>
    <p:sldId id="395" r:id="rId16"/>
    <p:sldId id="376" r:id="rId17"/>
    <p:sldId id="275" r:id="rId18"/>
    <p:sldId id="383" r:id="rId19"/>
    <p:sldId id="385" r:id="rId20"/>
    <p:sldId id="386" r:id="rId21"/>
    <p:sldId id="387" r:id="rId22"/>
    <p:sldId id="388" r:id="rId23"/>
    <p:sldId id="389" r:id="rId24"/>
    <p:sldId id="393" r:id="rId25"/>
    <p:sldId id="394" r:id="rId26"/>
    <p:sldId id="406" r:id="rId27"/>
    <p:sldId id="408" r:id="rId28"/>
  </p:sldIdLst>
  <p:sldSz cx="12192000" cy="6858000"/>
  <p:notesSz cx="7103745" cy="10234295"/>
  <p:defaultTextStyle>
    <a:defPPr>
      <a:defRPr lang="zh-CN"/>
    </a:defPPr>
    <a:lvl1pPr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buFont typeface="Arial" panose="020B0604020202020204" pitchFamily="34" charset="0"/>
      <a:defRPr kern="120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黑体" panose="02010609060101010101" pitchFamily="49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987" autoAdjust="0"/>
    <p:restoredTop sz="94660" autoAdjust="0"/>
  </p:normalViewPr>
  <p:slideViewPr>
    <p:cSldViewPr snapToGrid="0">
      <p:cViewPr varScale="1">
        <p:scale>
          <a:sx n="97" d="100"/>
          <a:sy n="97" d="100"/>
        </p:scale>
        <p:origin x="-101" y="-158"/>
      </p:cViewPr>
      <p:guideLst>
        <p:guide orient="horz" pos="2132"/>
        <p:guide pos="284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4" cy="72004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1" Type="http://schemas.openxmlformats.org/officeDocument/2006/relationships/tableStyles" Target="tableStyles.xml"/><Relationship Id="rId30" Type="http://schemas.openxmlformats.org/officeDocument/2006/relationships/viewProps" Target="viewProps.xml"/><Relationship Id="rId3" Type="http://schemas.openxmlformats.org/officeDocument/2006/relationships/slide" Target="slides/slide1.xml"/><Relationship Id="rId29" Type="http://schemas.openxmlformats.org/officeDocument/2006/relationships/presProps" Target="presProps.xml"/><Relationship Id="rId28" Type="http://schemas.openxmlformats.org/officeDocument/2006/relationships/slide" Target="slides/slide25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buFont typeface="Arial" panose="020B0604020202020204" pitchFamily="34" charset="0"/>
              <a:buNone/>
              <a:defRPr sz="1200" noProof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buFont typeface="Arial" panose="020B0604020202020204" pitchFamily="34" charset="0"/>
              <a:buNone/>
              <a:defRPr sz="1200" noProof="1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1B794189-6EF7-45D4-9D3B-879A8FB3E27D}" type="datetimeFigureOut">
              <a:rPr lang="zh-CN" altLang="en-US"/>
            </a:fld>
            <a:endParaRPr lang="zh-CN" altLang="en-US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28676" name="幻灯片图像占位符 3"/>
          <p:cNvSpPr>
            <a:spLocks noGrp="1" noRot="1" noChangeAspect="1" noChangeArrowheads="1"/>
          </p:cNvSpPr>
          <p:nvPr>
            <p:ph type="sldImg" idx="4294967295"/>
          </p:nvPr>
        </p:nvSpPr>
        <p:spPr bwMode="auto">
          <a:xfrm>
            <a:off x="481013" y="1279525"/>
            <a:ext cx="6140450" cy="3454400"/>
          </a:xfrm>
          <a:prstGeom prst="rect">
            <a:avLst/>
          </a:prstGeom>
          <a:noFill/>
          <a:ln w="12700">
            <a:solidFill>
              <a:srgbClr val="000000"/>
            </a:solidFill>
            <a:round/>
          </a:ln>
        </p:spPr>
      </p:sp>
      <p:sp>
        <p:nvSpPr>
          <p:cNvPr id="17413" name="备注占位符 4"/>
          <p:cNvSpPr>
            <a:spLocks noGrp="1" noChangeArrowheads="1"/>
          </p:cNvSpPr>
          <p:nvPr>
            <p:ph type="body" sz="quarter" idx="9"/>
          </p:nvPr>
        </p:nvSpPr>
        <p:spPr bwMode="auto">
          <a:xfrm>
            <a:off x="709613" y="4926013"/>
            <a:ext cx="5683250" cy="402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 smtClean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263"/>
            <a:ext cx="3078163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buFont typeface="Arial" panose="020B0604020202020204" pitchFamily="34" charset="0"/>
              <a:buNone/>
              <a:defRPr sz="1200" noProof="1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0263"/>
            <a:ext cx="3078162" cy="5143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 algn="r">
              <a:buFont typeface="Arial" panose="020B0604020202020204" pitchFamily="34" charset="0"/>
              <a:buNone/>
              <a:defRPr sz="1200" smtClean="0">
                <a:latin typeface="Calibri" panose="020F0502020204030204" pitchFamily="34" charset="0"/>
                <a:ea typeface="宋体" panose="02010600030101010101" pitchFamily="2" charset="-122"/>
              </a:defRPr>
            </a:lvl1pPr>
          </a:lstStyle>
          <a:p>
            <a:pPr>
              <a:defRPr/>
            </a:pPr>
            <a:fld id="{D2225A82-4814-4B61-B0EA-77DFDB14410B}" type="slidenum">
              <a:rPr lang="zh-CN" altLang="en-US"/>
            </a:fld>
            <a:endParaRPr lang="zh-CN" altLang="en-US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4294967295"/>
          </p:nvPr>
        </p:nvSpPr>
        <p:spPr/>
      </p:sp>
      <p:sp>
        <p:nvSpPr>
          <p:cNvPr id="3" name="文本占位符 2"/>
          <p:cNvSpPr/>
          <p:nvPr>
            <p:ph type="body" idx="9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image" Target="../media/image8.png"/><Relationship Id="rId8" Type="http://schemas.openxmlformats.org/officeDocument/2006/relationships/image" Target="../media/image7.png"/><Relationship Id="rId7" Type="http://schemas.openxmlformats.org/officeDocument/2006/relationships/image" Target="../media/image6.png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0" Type="http://schemas.openxmlformats.org/officeDocument/2006/relationships/image" Target="../media/image19.png"/><Relationship Id="rId2" Type="http://schemas.openxmlformats.org/officeDocument/2006/relationships/image" Target="../media/image1.png"/><Relationship Id="rId19" Type="http://schemas.openxmlformats.org/officeDocument/2006/relationships/image" Target="../media/image18.png"/><Relationship Id="rId18" Type="http://schemas.openxmlformats.org/officeDocument/2006/relationships/image" Target="../media/image17.png"/><Relationship Id="rId17" Type="http://schemas.openxmlformats.org/officeDocument/2006/relationships/image" Target="../media/image16.png"/><Relationship Id="rId16" Type="http://schemas.openxmlformats.org/officeDocument/2006/relationships/image" Target="../media/image15.png"/><Relationship Id="rId15" Type="http://schemas.openxmlformats.org/officeDocument/2006/relationships/image" Target="../media/image14.png"/><Relationship Id="rId14" Type="http://schemas.openxmlformats.org/officeDocument/2006/relationships/image" Target="../media/image13.png"/><Relationship Id="rId13" Type="http://schemas.openxmlformats.org/officeDocument/2006/relationships/image" Target="../media/image12.png"/><Relationship Id="rId12" Type="http://schemas.openxmlformats.org/officeDocument/2006/relationships/image" Target="../media/image11.png"/><Relationship Id="rId11" Type="http://schemas.openxmlformats.org/officeDocument/2006/relationships/image" Target="../media/image10.png"/><Relationship Id="rId10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iamisis\Desktop\崔老师的PPT\bghome0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88"/>
            <a:ext cx="12192000" cy="685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D:\TDDOWNLOAD\win8风格图标\PNG\Communications\Blue\MB_0018_note1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29550" y="2338388"/>
            <a:ext cx="920750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C:\Users\iamisis\Desktop\MetroStation_2.0_XiaZaiBa\metrostation_by_yankoa-d312tty\PNG\Others\Blue\MB_0001_pin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41838" y="2352675"/>
            <a:ext cx="931862" cy="93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8" descr="C:\Users\iamisis\Desktop\MetroStation_2.0_XiaZaiBa\metrostation_by_yankoa-d312tty\PNG\Network\Blue\MB_0036_search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43563" y="2362200"/>
            <a:ext cx="915987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C:\Users\iamisis\Desktop\MetroStation_2.0_XiaZaiBa\metrostation_by_yankoa-d312tty\PNG\Suites\Blue\MB_0029_programs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729413" y="2327275"/>
            <a:ext cx="933450" cy="93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4" descr="C:\Users\iamisis\Desktop\MetroStation_2.0_XiaZaiBa\metrostation_by_yankoa-d312tty\PNG\Media\Blue\MB_0018_viewer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41700" y="2352675"/>
            <a:ext cx="931863" cy="93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 descr="PPECLOGO-eff-0-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903663" y="4548188"/>
            <a:ext cx="835025" cy="50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 descr="PPECLOGO-eff-0-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367588" y="4522788"/>
            <a:ext cx="773112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5" descr="PPECLOGO-eff-0-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157663" y="5105400"/>
            <a:ext cx="412750" cy="249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6" descr="PPECLOGO-eff-0-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446838" y="4559300"/>
            <a:ext cx="315912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7" descr="PPECLOGO-eff-0-1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078413" y="5146675"/>
            <a:ext cx="155575" cy="93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8" descr="PPECLOGO-eff-0-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795838" y="4351338"/>
            <a:ext cx="773112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9" descr="PPECLOGO-eff-5-4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3208338" y="4749800"/>
            <a:ext cx="11652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0" descr="PPECLOGO-eff-5-2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4872038" y="4868863"/>
            <a:ext cx="1444625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Picture 11" descr="PPECLOGO-eff-5-4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8424863" y="4446588"/>
            <a:ext cx="877887" cy="53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12" descr="PPECLOGO-eff-0-1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6894513" y="5013325"/>
            <a:ext cx="4127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Picture 13" descr="PPECLOGO-eff-0-1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9499600" y="4219575"/>
            <a:ext cx="411163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14" descr="PPECLOGO-eff2-1-2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2281238" y="4508500"/>
            <a:ext cx="1336675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5" descr="PPECLOGO-eff2-1-3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3776663" y="4459288"/>
            <a:ext cx="344487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16" descr="PPECLOGO-eff2-1-4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7348538" y="4824413"/>
            <a:ext cx="555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Picture 17" descr="PPECLOGO-eff2-1-3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7913688" y="4562475"/>
            <a:ext cx="284162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18" descr="PPECLOGO-eff2-1-3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8313738" y="4900613"/>
            <a:ext cx="22225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851200" y="4413600"/>
            <a:ext cx="7892583" cy="893763"/>
          </a:xfrm>
        </p:spPr>
        <p:txBody>
          <a:bodyPr/>
          <a:lstStyle>
            <a:lvl1pPr algn="l">
              <a:defRPr sz="3200" b="1" baseline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  <a:endParaRPr lang="zh-CN" alt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847600" y="5378333"/>
            <a:ext cx="7899098" cy="530224"/>
          </a:xfrm>
        </p:spPr>
        <p:txBody>
          <a:bodyPr/>
          <a:lstStyle>
            <a:lvl1pPr marL="0" indent="0" algn="l">
              <a:buFontTx/>
              <a:buNone/>
              <a:defRPr baseline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  <a:endParaRPr lang="zh-CN" altLang="en-US" noProof="0" smtClean="0"/>
          </a:p>
        </p:txBody>
      </p:sp>
      <p:sp>
        <p:nvSpPr>
          <p:cNvPr id="26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baseline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7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baseline="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28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E95FCA-8513-455C-8840-04973A96DB6B}" type="slidenum">
              <a:rPr lang="en-US" altLang="zh-CN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1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EAC6-710E-41A9-B31B-04AAA4401828}" type="datetimeFigureOut">
              <a:rPr lang="zh-CN" altLang="en-US"/>
            </a:fld>
            <a:endParaRPr lang="zh-CN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EB528E-2BB3-4518-9DE1-6ECA3FC07A6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iamisis\Desktop\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225600" y="2767263"/>
            <a:ext cx="5961600" cy="9443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3225600" y="3784613"/>
            <a:ext cx="7314064" cy="1485220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0965" indent="0">
              <a:buNone/>
              <a:defRPr sz="1600"/>
            </a:lvl4pPr>
            <a:lvl5pPr marL="1828165" indent="0">
              <a:buNone/>
              <a:defRPr sz="1600"/>
            </a:lvl5pPr>
            <a:lvl6pPr marL="2285365" indent="0">
              <a:buNone/>
              <a:defRPr sz="1600"/>
            </a:lvl6pPr>
            <a:lvl7pPr marL="2742565" indent="0">
              <a:buNone/>
              <a:defRPr sz="1600"/>
            </a:lvl7pPr>
            <a:lvl8pPr marL="3199765" indent="0">
              <a:buNone/>
              <a:defRPr sz="1600"/>
            </a:lvl8pPr>
            <a:lvl9pPr marL="3656330" indent="0">
              <a:buNone/>
              <a:defRPr sz="16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C4BF781-45A1-4036-B4FD-247C0C87064A}" type="datetimeFigureOut">
              <a:rPr lang="zh-CN" altLang="en-US"/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E15DE28-160A-4C79-AA01-2D9D88D237C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ea typeface="黑体" panose="02010609060101010101" pitchFamily="49" charset="-122"/>
              </a:defRPr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5313" y="1347118"/>
            <a:ext cx="5279099" cy="4500000"/>
          </a:xfrm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>
              <a:defRPr sz="1800">
                <a:solidFill>
                  <a:srgbClr val="227577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>
              <a:defRPr sz="200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>
              <a:defRPr sz="180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>
              <a:defRPr sz="180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>
              <a:defRPr>
                <a:solidFill>
                  <a:srgbClr val="000000"/>
                </a:solidFill>
              </a:defRPr>
            </a:lvl6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5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314327" y="1347118"/>
            <a:ext cx="5284103" cy="4500000"/>
          </a:xfrm>
        </p:spPr>
        <p:txBody>
          <a:bodyPr/>
          <a:lstStyle>
            <a:lvl1pPr>
              <a:defRPr sz="240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1pPr>
            <a:lvl2pPr>
              <a:defRPr sz="1800">
                <a:solidFill>
                  <a:srgbClr val="227577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2pPr>
            <a:lvl3pPr>
              <a:defRPr sz="200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3pPr>
            <a:lvl4pPr>
              <a:defRPr sz="180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4pPr>
            <a:lvl5pPr>
              <a:defRPr sz="1800">
                <a:solidFill>
                  <a:srgbClr val="000000"/>
                </a:solidFill>
                <a:latin typeface="Arial" panose="020B0604020202020204" pitchFamily="34" charset="0"/>
                <a:ea typeface="黑体" panose="02010609060101010101" pitchFamily="49" charset="-122"/>
              </a:defRPr>
            </a:lvl5pPr>
            <a:lvl6pPr>
              <a:defRPr>
                <a:solidFill>
                  <a:srgbClr val="000000"/>
                </a:solidFill>
              </a:defRPr>
            </a:lvl6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5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9C13CB-BFE2-4581-A603-BEC99C4AD090}" type="datetimeFigureOut">
              <a:rPr lang="zh-CN" altLang="en-US"/>
            </a:fld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9272F-6F04-4B4F-9CE6-C68C58991CA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6400" y="259200"/>
            <a:ext cx="10972800" cy="576000"/>
          </a:xfrm>
        </p:spPr>
        <p:txBody>
          <a:bodyPr/>
          <a:lstStyle/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6400" y="1392406"/>
            <a:ext cx="51580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0965" indent="0">
              <a:buNone/>
              <a:defRPr sz="1600" b="1"/>
            </a:lvl4pPr>
            <a:lvl5pPr marL="1828165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330" indent="0">
              <a:buNone/>
              <a:defRPr sz="16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6400" y="2336633"/>
            <a:ext cx="5158032" cy="368458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5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415775" y="1392406"/>
            <a:ext cx="518342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0965" indent="0">
              <a:buNone/>
              <a:defRPr sz="1600" b="1"/>
            </a:lvl4pPr>
            <a:lvl5pPr marL="1828165" indent="0">
              <a:buNone/>
              <a:defRPr sz="1600" b="1"/>
            </a:lvl5pPr>
            <a:lvl6pPr marL="2285365" indent="0">
              <a:buNone/>
              <a:defRPr sz="1600" b="1"/>
            </a:lvl6pPr>
            <a:lvl7pPr marL="2742565" indent="0">
              <a:buNone/>
              <a:defRPr sz="1600" b="1"/>
            </a:lvl7pPr>
            <a:lvl8pPr marL="3199765" indent="0">
              <a:buNone/>
              <a:defRPr sz="1600" b="1"/>
            </a:lvl8pPr>
            <a:lvl9pPr marL="3656330" indent="0">
              <a:buNone/>
              <a:defRPr sz="1600" b="1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415775" y="2336633"/>
            <a:ext cx="5183425" cy="3684588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5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D6085F-6EB8-45D7-9474-274685400661}" type="datetimeFigureOut">
              <a:rPr lang="zh-CN" altLang="en-US"/>
            </a:fld>
            <a:endParaRPr lang="zh-CN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9E882-6095-4035-BD4A-74FBC9C0F0D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iamisis\Desktop\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圆角矩形 13"/>
          <p:cNvSpPr>
            <a:spLocks noChangeArrowheads="1"/>
          </p:cNvSpPr>
          <p:nvPr/>
        </p:nvSpPr>
        <p:spPr bwMode="auto">
          <a:xfrm>
            <a:off x="3822700" y="3968750"/>
            <a:ext cx="4573588" cy="369888"/>
          </a:xfrm>
          <a:prstGeom prst="roundRect">
            <a:avLst>
              <a:gd name="adj" fmla="val 50000"/>
            </a:avLst>
          </a:prstGeom>
          <a:solidFill>
            <a:schemeClr val="accent2">
              <a:alpha val="98999"/>
            </a:scheme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anchor="ctr">
            <a:normAutofit fontScale="62500" lnSpcReduction="20000"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defRPr>
                <a:solidFill>
                  <a:schemeClr val="tx1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9pPr>
          </a:lstStyle>
          <a:p>
            <a:pPr algn="ctr" fontAlgn="auto">
              <a:buFont typeface="Arial" panose="020B0604020202020204" pitchFamily="34" charset="0"/>
              <a:buNone/>
              <a:defRPr/>
            </a:pPr>
            <a:endParaRPr lang="en-US" sz="2000" noProof="1">
              <a:solidFill>
                <a:schemeClr val="accent2"/>
              </a:solidFill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304800" y="2718000"/>
            <a:ext cx="5662800" cy="1432800"/>
          </a:xfrm>
        </p:spPr>
        <p:txBody>
          <a:bodyPr>
            <a:normAutofit/>
          </a:bodyPr>
          <a:lstStyle>
            <a:lvl1pPr algn="ctr">
              <a:defRPr sz="88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0A501E7-433B-4DF2-A5A5-8B8DA335A17B}" type="datetimeFigureOut">
              <a:rPr lang="zh-CN" altLang="en-US"/>
            </a:fld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163CBD5-99DA-4988-AB52-DDB0E15828F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iamisis\Desktop\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日期占位符 1"/>
          <p:cNvSpPr>
            <a:spLocks noGrp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757339A-3281-43A6-9CE2-3F68C8714518}" type="datetimeFigureOut">
              <a:rPr lang="zh-CN" altLang="en-US"/>
            </a:fld>
            <a:endParaRPr lang="zh-CN" altLang="en-US"/>
          </a:p>
        </p:txBody>
      </p:sp>
      <p:sp>
        <p:nvSpPr>
          <p:cNvPr id="4" name="页脚占位符 2"/>
          <p:cNvSpPr>
            <a:spLocks noGrp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3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8B30C45-BD7A-4331-AC4D-829E23633D3E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6400" y="259200"/>
            <a:ext cx="10972800" cy="4176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410379" y="987426"/>
            <a:ext cx="617218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0965" indent="0">
              <a:buNone/>
              <a:defRPr sz="2000"/>
            </a:lvl4pPr>
            <a:lvl5pPr marL="1828165" indent="0">
              <a:buNone/>
              <a:defRPr sz="2000"/>
            </a:lvl5pPr>
            <a:lvl6pPr marL="2285365" indent="0">
              <a:buNone/>
              <a:defRPr sz="2000"/>
            </a:lvl6pPr>
            <a:lvl7pPr marL="2742565" indent="0">
              <a:buNone/>
              <a:defRPr sz="2000"/>
            </a:lvl7pPr>
            <a:lvl8pPr marL="3199765" indent="0">
              <a:buNone/>
              <a:defRPr sz="2000"/>
            </a:lvl8pPr>
            <a:lvl9pPr marL="3656330" indent="0">
              <a:buNone/>
              <a:defRPr sz="2000"/>
            </a:lvl9pPr>
          </a:lstStyle>
          <a:p>
            <a:pPr lvl="0"/>
            <a:r>
              <a:rPr lang="zh-CN" altLang="en-US" noProof="0" dirty="0" smtClean="0"/>
              <a:t>单击图标添加图片</a:t>
            </a:r>
            <a:endParaRPr lang="zh-CN" altLang="en-US" noProof="0" dirty="0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6400" y="987426"/>
            <a:ext cx="4402800" cy="4873625"/>
          </a:xfrm>
        </p:spPr>
        <p:txBody>
          <a:bodyPr/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0965" indent="0">
              <a:buNone/>
              <a:defRPr sz="1000"/>
            </a:lvl4pPr>
            <a:lvl5pPr marL="1828165" indent="0">
              <a:buNone/>
              <a:defRPr sz="1000"/>
            </a:lvl5pPr>
            <a:lvl6pPr marL="2285365" indent="0">
              <a:buNone/>
              <a:defRPr sz="1000"/>
            </a:lvl6pPr>
            <a:lvl7pPr marL="2742565" indent="0">
              <a:buNone/>
              <a:defRPr sz="1000"/>
            </a:lvl7pPr>
            <a:lvl8pPr marL="3199765" indent="0">
              <a:buNone/>
              <a:defRPr sz="1000"/>
            </a:lvl8pPr>
            <a:lvl9pPr marL="3656330" indent="0">
              <a:buNone/>
              <a:defRPr sz="1000"/>
            </a:lvl9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24BCE-8000-4A8C-989C-B7686C34BB30}" type="datetimeFigureOut">
              <a:rPr lang="zh-CN" altLang="en-US"/>
            </a:fld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B89CC-F4B6-4B44-98D3-ACF4C5DE2E40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iamisis\Desktop\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0495722" y="195943"/>
            <a:ext cx="1102707" cy="6062345"/>
          </a:xfrm>
        </p:spPr>
        <p:txBody>
          <a:bodyPr vert="eaVert"/>
          <a:lstStyle>
            <a:lvl1pPr>
              <a:defRPr sz="2600"/>
            </a:lvl1pPr>
          </a:lstStyle>
          <a:p>
            <a:r>
              <a:rPr lang="zh-CN" altLang="en-US" noProof="1" smtClean="0"/>
              <a:t>单击此处编辑母版标题样式</a:t>
            </a:r>
            <a:endParaRPr lang="zh-CN" altLang="en-US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442" y="195943"/>
            <a:ext cx="9660993" cy="6062345"/>
          </a:xfrm>
        </p:spPr>
        <p:txBody>
          <a:bodyPr vert="eaVert"/>
          <a:lstStyle>
            <a:lvl1pPr>
              <a:spcBef>
                <a:spcPts val="300"/>
              </a:spcBef>
              <a:spcAft>
                <a:spcPts val="300"/>
              </a:spcAft>
              <a:defRPr sz="2400">
                <a:solidFill>
                  <a:srgbClr val="000000"/>
                </a:solidFill>
              </a:defRPr>
            </a:lvl1pPr>
            <a:lvl2pPr marL="356870" indent="-285750">
              <a:buFont typeface="Arial" panose="020B0604020202020204" pitchFamily="34" charset="0"/>
              <a:buChar char="•"/>
              <a:defRPr sz="2000"/>
            </a:lvl2pPr>
            <a:lvl3pPr marL="720090">
              <a:spcBef>
                <a:spcPts val="300"/>
              </a:spcBef>
              <a:spcAft>
                <a:spcPts val="300"/>
              </a:spcAft>
              <a:defRPr sz="2000"/>
            </a:lvl3pPr>
            <a:lvl4pPr marL="1080135">
              <a:spcBef>
                <a:spcPts val="300"/>
              </a:spcBef>
              <a:spcAft>
                <a:spcPts val="300"/>
              </a:spcAft>
              <a:defRPr sz="1800"/>
            </a:lvl4pPr>
            <a:lvl5pPr marL="1440180">
              <a:spcBef>
                <a:spcPts val="300"/>
              </a:spcBef>
              <a:spcAft>
                <a:spcPts val="300"/>
              </a:spcAft>
              <a:defRPr sz="1800"/>
            </a:lvl5pPr>
            <a:lvl6pPr marL="1800225">
              <a:spcBef>
                <a:spcPts val="300"/>
              </a:spcBef>
              <a:spcAft>
                <a:spcPts val="300"/>
              </a:spcAft>
              <a:defRPr sz="1800"/>
            </a:lvl6pPr>
          </a:lstStyle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5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B3A37E-6F56-44D9-806A-056F84CE4830}" type="datetimeFigureOut">
              <a:rPr lang="zh-CN" altLang="en-US"/>
            </a:fld>
            <a:endParaRPr lang="zh-CN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117BCE5-5811-4E58-86A9-9253238A172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Users\iamisis\Desktop\0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261449" y="439616"/>
            <a:ext cx="11669102" cy="5669329"/>
          </a:xfrm>
        </p:spPr>
        <p:txBody>
          <a:bodyPr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5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4" name="日期占位符 2"/>
          <p:cNvSpPr>
            <a:spLocks noGrp="1"/>
          </p:cNvSpPr>
          <p:nvPr>
            <p:ph type="dt" sz="half" idx="14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F95D34A-DF52-4963-9AA7-0AAC53C18140}" type="datetimeFigureOut">
              <a:rPr lang="zh-CN" altLang="en-US"/>
            </a:fld>
            <a:endParaRPr lang="zh-CN" altLang="en-US"/>
          </a:p>
        </p:txBody>
      </p:sp>
      <p:sp>
        <p:nvSpPr>
          <p:cNvPr id="5" name="页脚占位符 3"/>
          <p:cNvSpPr>
            <a:spLocks noGrp="1"/>
          </p:cNvSpPr>
          <p:nvPr>
            <p:ph type="ftr" sz="quarter" idx="1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4"/>
          <p:cNvSpPr>
            <a:spLocks noGrp="1"/>
          </p:cNvSpPr>
          <p:nvPr>
            <p:ph type="sldNum" sz="quarter" idx="16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333D05B5-7213-420B-A17E-4AFF349B221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image" Target="../media/image20.jpeg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amisis\Desktop\00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627063" y="260350"/>
            <a:ext cx="10972800" cy="576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7063" y="1125538"/>
            <a:ext cx="10972800" cy="489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noProof="1" smtClean="0"/>
              <a:t>单击此处编辑母版文本样式</a:t>
            </a:r>
            <a:endParaRPr lang="zh-CN" altLang="en-US" noProof="1" smtClean="0"/>
          </a:p>
          <a:p>
            <a:pPr lvl="2"/>
            <a:r>
              <a:rPr lang="zh-CN" altLang="en-US" noProof="1" smtClean="0"/>
              <a:t>第二级</a:t>
            </a:r>
            <a:endParaRPr lang="zh-CN" altLang="en-US" noProof="1" smtClean="0"/>
          </a:p>
          <a:p>
            <a:pPr lvl="3"/>
            <a:r>
              <a:rPr lang="zh-CN" altLang="en-US" noProof="1" smtClean="0"/>
              <a:t>第三级</a:t>
            </a:r>
            <a:endParaRPr lang="zh-CN" altLang="en-US" noProof="1" smtClean="0"/>
          </a:p>
          <a:p>
            <a:pPr lvl="4"/>
            <a:r>
              <a:rPr lang="zh-CN" altLang="en-US" noProof="1" smtClean="0"/>
              <a:t>第四级</a:t>
            </a:r>
            <a:endParaRPr lang="zh-CN" altLang="en-US" noProof="1" smtClean="0"/>
          </a:p>
          <a:p>
            <a:pPr lvl="5"/>
            <a:r>
              <a:rPr lang="zh-CN" altLang="en-US" noProof="1" smtClean="0"/>
              <a:t>第五级</a:t>
            </a:r>
            <a:endParaRPr lang="zh-CN" altLang="en-US" noProof="1"/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eaLnBrk="1" fontAlgn="auto" hangingPunct="1">
              <a:buFont typeface="Arial" panose="020B0604020202020204" pitchFamily="34" charset="0"/>
              <a:buNone/>
              <a:defRPr sz="1400" baseline="0" noProof="1" smtClean="0">
                <a:latin typeface="Arial" panose="020B0604020202020204" pitchFamily="34" charset="0"/>
                <a:ea typeface="黑体" panose="02010609060101010101" pitchFamily="49" charset="-122"/>
              </a:defRPr>
            </a:lvl1pPr>
          </a:lstStyle>
          <a:p>
            <a:pPr>
              <a:defRPr/>
            </a:pPr>
            <a:fld id="{F0B74340-DD13-4424-8BD3-651F2A05DA88}" type="datetimeFigureOut">
              <a:rPr lang="zh-CN" altLang="en-US"/>
            </a:fld>
            <a:endParaRPr lang="zh-CN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 eaLnBrk="1" fontAlgn="auto" hangingPunct="1">
              <a:buFont typeface="Arial" panose="020B0604020202020204" pitchFamily="34" charset="0"/>
              <a:buNone/>
              <a:defRPr sz="1400" baseline="0" noProof="1">
                <a:latin typeface="Arial" panose="020B0604020202020204" pitchFamily="34" charset="0"/>
                <a:ea typeface="黑体" panose="02010609060101010101" pitchFamily="49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buFont typeface="Arial" panose="020B0604020202020204" pitchFamily="34" charset="0"/>
              <a:buNone/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37C74D59-BB49-4018-BD6A-5493D8289276}" type="slidenum">
              <a:rPr lang="zh-CN" altLang="en-US"/>
            </a:fld>
            <a:endParaRPr lang="zh-CN" altLang="en-US"/>
          </a:p>
        </p:txBody>
      </p:sp>
      <p:sp>
        <p:nvSpPr>
          <p:cNvPr id="1032" name="直接连接符 10"/>
          <p:cNvSpPr>
            <a:spLocks noChangeShapeType="1"/>
          </p:cNvSpPr>
          <p:nvPr/>
        </p:nvSpPr>
        <p:spPr bwMode="auto">
          <a:xfrm flipH="1">
            <a:off x="214313" y="842963"/>
            <a:ext cx="3095625" cy="0"/>
          </a:xfrm>
          <a:prstGeom prst="line">
            <a:avLst/>
          </a:prstGeom>
          <a:noFill/>
          <a:ln w="9525">
            <a:solidFill>
              <a:srgbClr val="00B0F0"/>
            </a:solidFill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1033" name="Rectangle 7"/>
          <p:cNvSpPr>
            <a:spLocks noChangeArrowheads="1"/>
          </p:cNvSpPr>
          <p:nvPr/>
        </p:nvSpPr>
        <p:spPr bwMode="auto">
          <a:xfrm>
            <a:off x="0" y="804863"/>
            <a:ext cx="215900" cy="71437"/>
          </a:xfrm>
          <a:prstGeom prst="rect">
            <a:avLst/>
          </a:prstGeom>
          <a:solidFill>
            <a:srgbClr val="00B0F0"/>
          </a:solidFill>
          <a:ln w="9525">
            <a:noFill/>
            <a:miter lim="800000"/>
          </a:ln>
        </p:spPr>
        <p:txBody>
          <a:bodyPr wrap="none" anchor="ctr"/>
          <a:lstStyle/>
          <a:p>
            <a:endParaRPr lang="zh-CN" altLang="zh-CN">
              <a:solidFill>
                <a:srgbClr val="000000"/>
              </a:solidFill>
              <a:sym typeface="宋体" panose="02010600030101010101" pitchFamily="2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 kern="1200">
          <a:solidFill>
            <a:schemeClr val="accent1"/>
          </a:solidFill>
          <a:latin typeface="微软雅黑" panose="020B0503020204020204" pitchFamily="34" charset="-122"/>
          <a:ea typeface="微软雅黑" panose="020B0503020204020204" pitchFamily="34" charset="-122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accent1"/>
          </a:solidFill>
          <a:latin typeface="微软雅黑" panose="020B0503020204020204" pitchFamily="34" charset="-122"/>
          <a:ea typeface="微软雅黑" panose="020B0503020204020204" pitchFamily="34" charset="-122"/>
          <a:cs typeface="宋体" panose="02010600030101010101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accent1"/>
          </a:solidFill>
          <a:latin typeface="微软雅黑" panose="020B0503020204020204" pitchFamily="34" charset="-122"/>
          <a:ea typeface="微软雅黑" panose="020B0503020204020204" pitchFamily="34" charset="-122"/>
          <a:cs typeface="宋体" panose="02010600030101010101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accent1"/>
          </a:solidFill>
          <a:latin typeface="微软雅黑" panose="020B0503020204020204" pitchFamily="34" charset="-122"/>
          <a:ea typeface="微软雅黑" panose="020B0503020204020204" pitchFamily="34" charset="-122"/>
          <a:cs typeface="宋体" panose="02010600030101010101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accent1"/>
          </a:solidFill>
          <a:latin typeface="微软雅黑" panose="020B0503020204020204" pitchFamily="34" charset="-122"/>
          <a:ea typeface="微软雅黑" panose="020B0503020204020204" pitchFamily="34" charset="-122"/>
          <a:cs typeface="宋体" panose="02010600030101010101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  <a:cs typeface="宋体" panose="02010600030101010101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  <a:cs typeface="宋体" panose="02010600030101010101" pitchFamily="2" charset="-122"/>
        </a:defRPr>
      </a:lvl7pPr>
      <a:lvl8pPr marL="1370965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  <a:cs typeface="宋体" panose="02010600030101010101" pitchFamily="2" charset="-122"/>
        </a:defRPr>
      </a:lvl8pPr>
      <a:lvl9pPr marL="1828165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panose="020B0604020202020204" pitchFamily="34" charset="0"/>
          <a:ea typeface="微软雅黑" panose="020B0503020204020204" pitchFamily="34" charset="-122"/>
          <a:cs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ts val="300"/>
        </a:spcBef>
        <a:spcAft>
          <a:spcPts val="300"/>
        </a:spcAft>
        <a:buChar char="•"/>
        <a:defRPr sz="2400" kern="1200">
          <a:solidFill>
            <a:srgbClr val="000000"/>
          </a:solidFill>
          <a:latin typeface="Arial" panose="020B0604020202020204" pitchFamily="34" charset="0"/>
          <a:ea typeface="黑体" panose="02010609060101010101" pitchFamily="49" charset="-122"/>
          <a:cs typeface="+mn-cs"/>
        </a:defRPr>
      </a:lvl1pPr>
      <a:lvl2pPr marL="357505" indent="-285750" algn="l" rtl="0" eaLnBrk="0" fontAlgn="base" hangingPunct="0">
        <a:lnSpc>
          <a:spcPct val="130000"/>
        </a:lnSpc>
        <a:spcBef>
          <a:spcPct val="20000"/>
        </a:spcBef>
        <a:spcAft>
          <a:spcPct val="0"/>
        </a:spcAft>
        <a:buFont typeface="Arial" panose="020B0604020202020204" pitchFamily="34" charset="0"/>
        <a:buChar char=" "/>
        <a:defRPr kern="1200">
          <a:solidFill>
            <a:schemeClr val="tx1"/>
          </a:solidFill>
          <a:latin typeface="Arial" panose="020B0604020202020204" pitchFamily="34" charset="0"/>
          <a:ea typeface="黑体" panose="02010609060101010101" pitchFamily="49" charset="-122"/>
          <a:cs typeface="+mn-cs"/>
        </a:defRPr>
      </a:lvl2pPr>
      <a:lvl3pPr marL="720725" indent="-228600" algn="l" rtl="0" eaLnBrk="0" fontAlgn="base" hangingPunct="0">
        <a:lnSpc>
          <a:spcPct val="130000"/>
        </a:lnSpc>
        <a:spcBef>
          <a:spcPts val="300"/>
        </a:spcBef>
        <a:spcAft>
          <a:spcPts val="30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79500" indent="-228600" algn="l" rtl="0" eaLnBrk="0" fontAlgn="base" hangingPunct="0">
        <a:lnSpc>
          <a:spcPct val="130000"/>
        </a:lnSpc>
        <a:spcBef>
          <a:spcPts val="300"/>
        </a:spcBef>
        <a:spcAft>
          <a:spcPts val="30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indent="-228600" algn="l" rtl="0" eaLnBrk="0" fontAlgn="base" hangingPunct="0">
        <a:lnSpc>
          <a:spcPct val="130000"/>
        </a:lnSpc>
        <a:spcBef>
          <a:spcPts val="300"/>
        </a:spcBef>
        <a:spcAft>
          <a:spcPts val="300"/>
        </a:spcAft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indent="-228600" algn="l" defTabSz="913765" rtl="0" eaLnBrk="1" latinLnBrk="0" hangingPunct="1"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65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773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4930" indent="-228600" algn="l" defTabSz="913765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9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1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3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5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765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330" algn="l" defTabSz="9137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6.xml"/><Relationship Id="rId3" Type="http://schemas.openxmlformats.org/officeDocument/2006/relationships/tags" Target="../tags/tag12.xml"/><Relationship Id="rId2" Type="http://schemas.openxmlformats.org/officeDocument/2006/relationships/image" Target="../media/image22.GIF"/><Relationship Id="rId1" Type="http://schemas.openxmlformats.org/officeDocument/2006/relationships/image" Target="../media/image21.GI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/>
        </p:nvSpPr>
        <p:spPr bwMode="auto">
          <a:xfrm>
            <a:off x="2851150" y="4413250"/>
            <a:ext cx="7893050" cy="8937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/>
            <a:r>
              <a:rPr lang="en-US" altLang="zh-CN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Python</a:t>
            </a:r>
            <a:r>
              <a:rPr lang="zh-CN" altLang="zh-CN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程序设计语言介绍</a:t>
            </a:r>
            <a:endParaRPr lang="zh-CN" altLang="zh-CN" sz="3200" b="1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411" name="组合 23559"/>
          <p:cNvGrpSpPr/>
          <p:nvPr/>
        </p:nvGrpSpPr>
        <p:grpSpPr bwMode="auto">
          <a:xfrm>
            <a:off x="8304213" y="2997200"/>
            <a:ext cx="2573337" cy="3024188"/>
            <a:chOff x="3515" y="1752"/>
            <a:chExt cx="1216" cy="1905"/>
          </a:xfrm>
        </p:grpSpPr>
        <p:pic>
          <p:nvPicPr>
            <p:cNvPr id="17412" name="图片 23560" descr="q2"/>
            <p:cNvPicPr>
              <a:picLocks noChangeAspect="1" noChangeArrowheads="1"/>
            </p:cNvPicPr>
            <p:nvPr/>
          </p:nvPicPr>
          <p:blipFill>
            <a:blip r:embed="rId1"/>
            <a:srcRect/>
            <a:stretch>
              <a:fillRect/>
            </a:stretch>
          </p:blipFill>
          <p:spPr bwMode="auto">
            <a:xfrm>
              <a:off x="3515" y="1752"/>
              <a:ext cx="494" cy="5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7413" name="图片 23561" descr="man2-13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651" y="2341"/>
              <a:ext cx="1080" cy="1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矩形 1"/>
          <p:cNvSpPr>
            <a:spLocks noChangeArrowheads="1"/>
          </p:cNvSpPr>
          <p:nvPr/>
        </p:nvSpPr>
        <p:spPr bwMode="auto">
          <a:xfrm>
            <a:off x="627063" y="541338"/>
            <a:ext cx="10972800" cy="5762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p>
            <a:r>
              <a:rPr lang="zh-CN" altLang="en-US" sz="280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赋值语句的变式</a:t>
            </a:r>
            <a:endParaRPr lang="zh-CN" altLang="en-US" sz="280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1468755" y="1580515"/>
            <a:ext cx="8333740" cy="439991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800"/>
              <a:t>a=b=c=1    #</a:t>
            </a:r>
            <a:r>
              <a:rPr lang="zh-CN" altLang="zh-CN" sz="2800"/>
              <a:t>数值</a:t>
            </a:r>
            <a:r>
              <a:rPr lang="en-US" altLang="zh-CN" sz="2800"/>
              <a:t>1</a:t>
            </a:r>
            <a:r>
              <a:rPr lang="zh-CN" altLang="en-US" sz="2800"/>
              <a:t>赋值给变量</a:t>
            </a:r>
            <a:r>
              <a:rPr lang="en-US" altLang="zh-CN" sz="2800"/>
              <a:t>a,b,c</a:t>
            </a:r>
            <a:endParaRPr lang="en-US" altLang="zh-CN" sz="2800"/>
          </a:p>
          <a:p>
            <a:pPr algn="l"/>
            <a:endParaRPr lang="en-US" altLang="zh-CN" sz="2800"/>
          </a:p>
          <a:p>
            <a:pPr algn="l"/>
            <a:r>
              <a:rPr lang="en-US" altLang="zh-CN" sz="2800"/>
              <a:t>a,b,c=1,2,3    #</a:t>
            </a:r>
            <a:r>
              <a:rPr lang="zh-CN" altLang="zh-CN" sz="2800"/>
              <a:t>数值</a:t>
            </a:r>
            <a:r>
              <a:rPr lang="en-US" altLang="zh-CN" sz="2800"/>
              <a:t>1</a:t>
            </a:r>
            <a:r>
              <a:rPr lang="zh-CN" altLang="en-US" sz="2800"/>
              <a:t>，</a:t>
            </a:r>
            <a:r>
              <a:rPr lang="en-US" altLang="zh-CN" sz="2800"/>
              <a:t>2</a:t>
            </a:r>
            <a:r>
              <a:rPr lang="zh-CN" altLang="en-US" sz="2800"/>
              <a:t>，</a:t>
            </a:r>
            <a:r>
              <a:rPr lang="en-US" altLang="zh-CN" sz="2800"/>
              <a:t>3</a:t>
            </a:r>
            <a:r>
              <a:rPr lang="zh-CN" altLang="en-US" sz="2800"/>
              <a:t>分别赋值给变量</a:t>
            </a:r>
            <a:r>
              <a:rPr lang="en-US" altLang="zh-CN" sz="2800"/>
              <a:t>a</a:t>
            </a:r>
            <a:r>
              <a:rPr lang="zh-CN" altLang="zh-CN" sz="2800"/>
              <a:t>，</a:t>
            </a:r>
            <a:r>
              <a:rPr lang="en-US" altLang="zh-CN" sz="2800"/>
              <a:t>b</a:t>
            </a:r>
            <a:r>
              <a:rPr lang="zh-CN" altLang="zh-CN" sz="2800"/>
              <a:t>，</a:t>
            </a:r>
            <a:r>
              <a:rPr lang="en-US" altLang="zh-CN" sz="2800"/>
              <a:t>c</a:t>
            </a:r>
            <a:endParaRPr lang="en-US" altLang="zh-CN" sz="2800"/>
          </a:p>
          <a:p>
            <a:pPr algn="l"/>
            <a:endParaRPr lang="en-US" altLang="zh-CN" sz="2800"/>
          </a:p>
          <a:p>
            <a:pPr algn="l"/>
            <a:r>
              <a:rPr lang="en-US" altLang="zh-CN" sz="2800"/>
              <a:t>a,b=b,a  #</a:t>
            </a:r>
            <a:r>
              <a:rPr lang="zh-CN" altLang="zh-CN" sz="2800"/>
              <a:t>交换</a:t>
            </a:r>
            <a:r>
              <a:rPr lang="en-US" altLang="zh-CN" sz="2800"/>
              <a:t>a</a:t>
            </a:r>
            <a:r>
              <a:rPr lang="zh-CN" altLang="zh-CN" sz="2800"/>
              <a:t>，</a:t>
            </a:r>
            <a:r>
              <a:rPr lang="en-US" altLang="zh-CN" sz="2800"/>
              <a:t>b</a:t>
            </a:r>
            <a:r>
              <a:rPr lang="zh-CN" altLang="en-US" sz="2800"/>
              <a:t>两个变量的值</a:t>
            </a:r>
            <a:endParaRPr lang="zh-CN" altLang="en-US" sz="2800"/>
          </a:p>
          <a:p>
            <a:pPr algn="l"/>
            <a:endParaRPr lang="zh-CN" altLang="en-US" sz="2800"/>
          </a:p>
          <a:p>
            <a:pPr algn="l"/>
            <a:r>
              <a:rPr lang="en-US" altLang="zh-CN" sz="2800"/>
              <a:t>c+=a</a:t>
            </a:r>
            <a:r>
              <a:rPr lang="zh-CN" altLang="zh-CN" sz="2800"/>
              <a:t>     </a:t>
            </a:r>
            <a:r>
              <a:rPr lang="en-US" altLang="zh-CN" sz="2800"/>
              <a:t>#</a:t>
            </a:r>
            <a:r>
              <a:rPr lang="zh-CN" altLang="en-US" sz="2800"/>
              <a:t>等效于</a:t>
            </a:r>
            <a:r>
              <a:rPr lang="en-US" altLang="zh-CN" sz="2800"/>
              <a:t>c=c+a</a:t>
            </a:r>
            <a:endParaRPr lang="en-US" altLang="zh-CN" sz="2800"/>
          </a:p>
          <a:p>
            <a:pPr algn="l"/>
            <a:endParaRPr lang="en-US" altLang="zh-CN" sz="2800"/>
          </a:p>
          <a:p>
            <a:pPr algn="l"/>
            <a:r>
              <a:rPr lang="en-US" altLang="zh-CN" sz="2800">
                <a:sym typeface="+mn-ea"/>
              </a:rPr>
              <a:t>a*=a</a:t>
            </a:r>
            <a:r>
              <a:rPr lang="zh-CN" altLang="zh-CN" sz="2800">
                <a:sym typeface="+mn-ea"/>
              </a:rPr>
              <a:t>     </a:t>
            </a:r>
            <a:r>
              <a:rPr lang="en-US" altLang="zh-CN" sz="2800">
                <a:sym typeface="+mn-ea"/>
              </a:rPr>
              <a:t>#</a:t>
            </a:r>
            <a:r>
              <a:rPr lang="zh-CN" altLang="en-US" sz="2800">
                <a:sym typeface="+mn-ea"/>
              </a:rPr>
              <a:t>等效于</a:t>
            </a:r>
            <a:r>
              <a:rPr lang="en-US" altLang="zh-CN" sz="2800">
                <a:sym typeface="+mn-ea"/>
              </a:rPr>
              <a:t>a=a*a</a:t>
            </a:r>
            <a:endParaRPr lang="en-US" altLang="zh-CN" sz="2800"/>
          </a:p>
          <a:p>
            <a:endParaRPr lang="en-US" altLang="zh-CN" sz="2800"/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/>
        </p:nvSpPr>
        <p:spPr bwMode="auto">
          <a:xfrm>
            <a:off x="2851150" y="4413250"/>
            <a:ext cx="7893050" cy="8937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/>
            <a:r>
              <a:rPr lang="en-US" altLang="zh-CN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Python</a:t>
            </a:r>
            <a:r>
              <a:rPr lang="zh-CN" altLang="en-US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语言</a:t>
            </a:r>
            <a:r>
              <a:rPr lang="en-US" altLang="zh-CN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——</a:t>
            </a:r>
            <a:r>
              <a:rPr lang="zh-CN" altLang="en-US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输入和输出语句</a:t>
            </a:r>
            <a:endParaRPr lang="zh-CN" altLang="en-US" sz="3200" b="1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580390" y="575310"/>
            <a:ext cx="1140206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800"/>
              <a:t>在</a:t>
            </a:r>
            <a:r>
              <a:rPr lang="en-US" altLang="zh-CN" sz="2800"/>
              <a:t>Python</a:t>
            </a:r>
            <a:r>
              <a:rPr lang="zh-CN" altLang="zh-CN" sz="2800"/>
              <a:t>中使用</a:t>
            </a:r>
            <a:r>
              <a:rPr lang="en-US" altLang="zh-CN" sz="2800"/>
              <a:t>input()</a:t>
            </a:r>
            <a:r>
              <a:rPr lang="zh-CN" altLang="en-US" sz="2800"/>
              <a:t>从键盘输入数据，使用</a:t>
            </a:r>
            <a:r>
              <a:rPr lang="en-US" altLang="zh-CN" sz="2800"/>
              <a:t>print()</a:t>
            </a:r>
            <a:r>
              <a:rPr lang="zh-CN" altLang="en-US" sz="2800"/>
              <a:t>在屏幕上输出数据。</a:t>
            </a:r>
            <a:endParaRPr lang="zh-CN" altLang="en-US" sz="2800"/>
          </a:p>
        </p:txBody>
      </p:sp>
      <p:sp>
        <p:nvSpPr>
          <p:cNvPr id="6" name="文本框 5"/>
          <p:cNvSpPr txBox="1"/>
          <p:nvPr/>
        </p:nvSpPr>
        <p:spPr>
          <a:xfrm>
            <a:off x="1352550" y="1240790"/>
            <a:ext cx="7988300" cy="89154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altLang="zh-CN" sz="2600"/>
              <a:t>myname=input("请输入</a:t>
            </a:r>
            <a:r>
              <a:rPr lang="zh-CN" sz="2600"/>
              <a:t>您</a:t>
            </a:r>
            <a:r>
              <a:rPr altLang="zh-CN" sz="2600"/>
              <a:t>的名字")</a:t>
            </a:r>
            <a:endParaRPr altLang="zh-CN" sz="2600"/>
          </a:p>
          <a:p>
            <a:pPr algn="l"/>
            <a:r>
              <a:rPr lang="en-US" altLang="zh-CN" sz="2600"/>
              <a:t>print(</a:t>
            </a:r>
            <a:r>
              <a:rPr altLang="zh-CN" sz="2600">
                <a:sym typeface="+mn-ea"/>
              </a:rPr>
              <a:t>"</a:t>
            </a:r>
            <a:r>
              <a:rPr lang="zh-CN" altLang="en-US" sz="2600"/>
              <a:t>您好</a:t>
            </a:r>
            <a:r>
              <a:rPr lang="en-US" altLang="zh-CN" sz="2600"/>
              <a:t>!</a:t>
            </a:r>
            <a:r>
              <a:rPr altLang="zh-CN" sz="2600">
                <a:sym typeface="+mn-ea"/>
              </a:rPr>
              <a:t>"</a:t>
            </a:r>
            <a:r>
              <a:rPr lang="en-US" altLang="zh-CN" sz="2600"/>
              <a:t>,myname,</a:t>
            </a:r>
            <a:r>
              <a:rPr altLang="zh-CN" sz="2600">
                <a:sym typeface="+mn-ea"/>
              </a:rPr>
              <a:t>"</a:t>
            </a:r>
            <a:r>
              <a:rPr lang="en-US" altLang="zh-CN" sz="2600"/>
              <a:t> , </a:t>
            </a:r>
            <a:r>
              <a:rPr lang="zh-CN" altLang="en-US" sz="2600"/>
              <a:t>欢迎您进入</a:t>
            </a:r>
            <a:r>
              <a:rPr lang="en-US" altLang="zh-CN" sz="2600"/>
              <a:t>Python</a:t>
            </a:r>
            <a:r>
              <a:rPr lang="zh-CN" altLang="en-US" sz="2600"/>
              <a:t>的世界！</a:t>
            </a:r>
            <a:r>
              <a:rPr altLang="zh-CN" sz="2600">
                <a:sym typeface="+mn-ea"/>
              </a:rPr>
              <a:t>"</a:t>
            </a:r>
            <a:r>
              <a:rPr lang="en-US" sz="2600">
                <a:sym typeface="+mn-ea"/>
              </a:rPr>
              <a:t>)</a:t>
            </a:r>
            <a:endParaRPr lang="en-US" sz="2600"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1352550" y="2274570"/>
            <a:ext cx="6823710" cy="12915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zh-CN" sz="2600"/>
              <a:t>运行结果：</a:t>
            </a:r>
            <a:endParaRPr lang="zh-CN" altLang="zh-CN" sz="2600"/>
          </a:p>
          <a:p>
            <a:r>
              <a:rPr lang="zh-CN" altLang="zh-CN" sz="2600"/>
              <a:t>请输入您的名字：郑中学子</a:t>
            </a:r>
            <a:endParaRPr lang="zh-CN" altLang="zh-CN" sz="2600"/>
          </a:p>
          <a:p>
            <a:r>
              <a:rPr lang="zh-CN" altLang="zh-CN" sz="2600"/>
              <a:t>您好！郑中学子，欢迎您进入</a:t>
            </a:r>
            <a:r>
              <a:rPr lang="en-US" altLang="zh-CN" sz="2600"/>
              <a:t>Python</a:t>
            </a:r>
            <a:r>
              <a:rPr lang="zh-CN" altLang="en-US" sz="2600"/>
              <a:t>的世界！</a:t>
            </a:r>
            <a:endParaRPr lang="zh-CN" altLang="en-US" sz="2600"/>
          </a:p>
        </p:txBody>
      </p:sp>
      <p:sp>
        <p:nvSpPr>
          <p:cNvPr id="9" name="文本框 8"/>
          <p:cNvSpPr txBox="1"/>
          <p:nvPr/>
        </p:nvSpPr>
        <p:spPr>
          <a:xfrm>
            <a:off x="641350" y="3804285"/>
            <a:ext cx="10210165" cy="141478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600">
                <a:solidFill>
                  <a:srgbClr val="FF0000"/>
                </a:solidFill>
              </a:rPr>
              <a:t>input()</a:t>
            </a:r>
            <a:r>
              <a:rPr lang="zh-CN" altLang="zh-CN" sz="2600">
                <a:solidFill>
                  <a:srgbClr val="FF0000"/>
                </a:solidFill>
              </a:rPr>
              <a:t>语句</a:t>
            </a:r>
            <a:r>
              <a:rPr lang="zh-CN" altLang="zh-CN" sz="2600"/>
              <a:t>：括号只支持一个参数，用于显示键盘输入的提示信息。</a:t>
            </a:r>
            <a:endParaRPr lang="zh-CN" altLang="zh-CN" sz="2600"/>
          </a:p>
          <a:p>
            <a:pPr algn="l"/>
            <a:r>
              <a:rPr lang="zh-CN" altLang="zh-CN" sz="2600"/>
              <a:t>                     </a:t>
            </a:r>
            <a:r>
              <a:rPr lang="zh-CN" altLang="zh-CN" sz="2600">
                <a:sym typeface="+mn-ea"/>
              </a:rPr>
              <a:t>返回值为字符串型（可通过</a:t>
            </a:r>
            <a:r>
              <a:rPr lang="en-US" altLang="zh-CN" sz="2600">
                <a:sym typeface="+mn-ea"/>
              </a:rPr>
              <a:t>int(),float()</a:t>
            </a:r>
            <a:r>
              <a:rPr lang="zh-CN" altLang="zh-CN" sz="2600">
                <a:sym typeface="+mn-ea"/>
              </a:rPr>
              <a:t>改变返回值类型）</a:t>
            </a:r>
            <a:endParaRPr lang="zh-CN" altLang="zh-CN" sz="2600"/>
          </a:p>
          <a:p>
            <a:pPr algn="l"/>
            <a:r>
              <a:rPr lang="zh-CN" altLang="zh-CN" sz="800"/>
              <a:t>       </a:t>
            </a:r>
            <a:endParaRPr lang="zh-CN" altLang="zh-CN" sz="800"/>
          </a:p>
          <a:p>
            <a:pPr algn="l"/>
            <a:r>
              <a:rPr lang="zh-CN" altLang="zh-CN" sz="2600"/>
              <a:t>         变量</a:t>
            </a:r>
            <a:r>
              <a:rPr lang="en-US" altLang="zh-CN" sz="2600"/>
              <a:t>=input(”</a:t>
            </a:r>
            <a:r>
              <a:rPr lang="zh-CN" altLang="en-US" sz="2600"/>
              <a:t>提示信息</a:t>
            </a:r>
            <a:r>
              <a:rPr lang="en-US" altLang="zh-CN" sz="2600"/>
              <a:t>“)</a:t>
            </a:r>
            <a:endParaRPr lang="zh-CN" altLang="zh-CN" sz="2600"/>
          </a:p>
        </p:txBody>
      </p:sp>
      <p:sp>
        <p:nvSpPr>
          <p:cNvPr id="10" name="文本框 9"/>
          <p:cNvSpPr txBox="1"/>
          <p:nvPr/>
        </p:nvSpPr>
        <p:spPr>
          <a:xfrm>
            <a:off x="641350" y="5328285"/>
            <a:ext cx="7318375" cy="101473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600">
                <a:solidFill>
                  <a:srgbClr val="FF0000"/>
                </a:solidFill>
              </a:rPr>
              <a:t>print()</a:t>
            </a:r>
            <a:r>
              <a:rPr lang="zh-CN" altLang="en-US" sz="2600">
                <a:solidFill>
                  <a:srgbClr val="FF0000"/>
                </a:solidFill>
              </a:rPr>
              <a:t>语句</a:t>
            </a:r>
            <a:r>
              <a:rPr lang="zh-CN" altLang="en-US" sz="2600"/>
              <a:t>：支持多个参数，参数间用逗号间隔。</a:t>
            </a:r>
            <a:endParaRPr lang="zh-CN" altLang="en-US" sz="2600"/>
          </a:p>
          <a:p>
            <a:pPr algn="l"/>
            <a:endParaRPr lang="zh-CN" altLang="en-US" sz="800"/>
          </a:p>
          <a:p>
            <a:pPr algn="l"/>
            <a:r>
              <a:rPr lang="zh-CN" altLang="en-US" sz="2600"/>
              <a:t>         </a:t>
            </a:r>
            <a:r>
              <a:rPr lang="en-US" altLang="zh-CN" sz="2600"/>
              <a:t>print(</a:t>
            </a:r>
            <a:r>
              <a:rPr altLang="zh-CN" sz="2600">
                <a:sym typeface="+mn-ea"/>
              </a:rPr>
              <a:t>"</a:t>
            </a:r>
            <a:r>
              <a:rPr lang="zh-CN" altLang="zh-CN" sz="2600">
                <a:sym typeface="+mn-ea"/>
              </a:rPr>
              <a:t>年龄</a:t>
            </a:r>
            <a:r>
              <a:rPr altLang="zh-CN" sz="2600">
                <a:sym typeface="+mn-ea"/>
              </a:rPr>
              <a:t>"</a:t>
            </a:r>
            <a:r>
              <a:rPr lang="en-US" altLang="zh-CN" sz="2600">
                <a:sym typeface="+mn-ea"/>
              </a:rPr>
              <a:t>,18,</a:t>
            </a:r>
            <a:r>
              <a:rPr altLang="zh-CN" sz="2600">
                <a:sym typeface="+mn-ea"/>
              </a:rPr>
              <a:t>"</a:t>
            </a:r>
            <a:r>
              <a:rPr lang="en-US" altLang="zh-CN" sz="2600">
                <a:sym typeface="+mn-ea"/>
              </a:rPr>
              <a:t> </a:t>
            </a:r>
            <a:r>
              <a:rPr lang="zh-CN" altLang="en-US" sz="2600">
                <a:sym typeface="+mn-ea"/>
              </a:rPr>
              <a:t>岁</a:t>
            </a:r>
            <a:r>
              <a:rPr altLang="zh-CN" sz="2600">
                <a:sym typeface="+mn-ea"/>
              </a:rPr>
              <a:t>"</a:t>
            </a:r>
            <a:r>
              <a:rPr lang="en-US" altLang="zh-CN" sz="2600"/>
              <a:t>)</a:t>
            </a:r>
            <a:endParaRPr lang="en-US" altLang="zh-CN" sz="260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8" grpId="0"/>
      <p:bldP spid="8" grpId="1"/>
      <p:bldP spid="9" grpId="0"/>
      <p:bldP spid="9" grpId="1"/>
      <p:bldP spid="10" grpId="0"/>
      <p:bldP spid="10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标题 17305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练习</a:t>
            </a:r>
            <a:r>
              <a:rPr lang="en-US" altLang="zh-CN" smtClean="0"/>
              <a:t>0 </a:t>
            </a:r>
            <a:r>
              <a:rPr lang="zh-CN" altLang="en-US" smtClean="0"/>
              <a:t>欢迎</a:t>
            </a:r>
            <a:r>
              <a:rPr lang="en-US" altLang="zh-CN" smtClean="0"/>
              <a:t>“</a:t>
            </a:r>
            <a:r>
              <a:rPr lang="zh-CN" altLang="en-US" smtClean="0"/>
              <a:t>您</a:t>
            </a:r>
            <a:r>
              <a:rPr lang="en-US" altLang="zh-CN" smtClean="0"/>
              <a:t>”</a:t>
            </a:r>
            <a:r>
              <a:rPr lang="zh-CN" altLang="en-US" smtClean="0"/>
              <a:t>进入程序的世界</a:t>
            </a:r>
            <a:endParaRPr lang="zh-CN" altLang="en-US" smtClean="0"/>
          </a:p>
        </p:txBody>
      </p:sp>
      <p:grpSp>
        <p:nvGrpSpPr>
          <p:cNvPr id="173091" name="组合 173090"/>
          <p:cNvGrpSpPr/>
          <p:nvPr/>
        </p:nvGrpSpPr>
        <p:grpSpPr bwMode="auto">
          <a:xfrm>
            <a:off x="4238625" y="1663700"/>
            <a:ext cx="2974975" cy="3940175"/>
            <a:chOff x="3135" y="896"/>
            <a:chExt cx="1677" cy="2094"/>
          </a:xfrm>
        </p:grpSpPr>
        <p:sp>
          <p:nvSpPr>
            <p:cNvPr id="20486" name="平行四边形 173073"/>
            <p:cNvSpPr>
              <a:spLocks noChangeArrowheads="1"/>
            </p:cNvSpPr>
            <p:nvPr/>
          </p:nvSpPr>
          <p:spPr bwMode="auto">
            <a:xfrm>
              <a:off x="3135" y="1420"/>
              <a:ext cx="1677" cy="366"/>
            </a:xfrm>
            <a:prstGeom prst="parallelogram">
              <a:avLst>
                <a:gd name="adj" fmla="val 114549"/>
              </a:avLst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487" name="平行四边形 173077"/>
            <p:cNvSpPr>
              <a:spLocks noChangeArrowheads="1"/>
            </p:cNvSpPr>
            <p:nvPr/>
          </p:nvSpPr>
          <p:spPr bwMode="auto">
            <a:xfrm>
              <a:off x="3161" y="2071"/>
              <a:ext cx="1633" cy="384"/>
            </a:xfrm>
            <a:prstGeom prst="parallelogram">
              <a:avLst>
                <a:gd name="adj" fmla="val 106315"/>
              </a:avLst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0488" name="组合 173089"/>
            <p:cNvGrpSpPr/>
            <p:nvPr/>
          </p:nvGrpSpPr>
          <p:grpSpPr bwMode="auto">
            <a:xfrm>
              <a:off x="3354" y="896"/>
              <a:ext cx="1197" cy="2094"/>
              <a:chOff x="3338" y="897"/>
              <a:chExt cx="1197" cy="2094"/>
            </a:xfrm>
          </p:grpSpPr>
          <p:sp>
            <p:nvSpPr>
              <p:cNvPr id="20489" name="直接连接符 173066"/>
              <p:cNvSpPr>
                <a:spLocks noChangeShapeType="1"/>
              </p:cNvSpPr>
              <p:nvPr/>
            </p:nvSpPr>
            <p:spPr bwMode="auto">
              <a:xfrm>
                <a:off x="3964" y="1169"/>
                <a:ext cx="1" cy="226"/>
              </a:xfrm>
              <a:prstGeom prst="line">
                <a:avLst/>
              </a:prstGeom>
              <a:noFill/>
              <a:ln w="28575">
                <a:solidFill>
                  <a:srgbClr val="0072EA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491" name="直接连接符 173068"/>
              <p:cNvSpPr>
                <a:spLocks noChangeShapeType="1"/>
              </p:cNvSpPr>
              <p:nvPr/>
            </p:nvSpPr>
            <p:spPr bwMode="auto">
              <a:xfrm>
                <a:off x="3966" y="1817"/>
                <a:ext cx="0" cy="227"/>
              </a:xfrm>
              <a:prstGeom prst="line">
                <a:avLst/>
              </a:prstGeom>
              <a:noFill/>
              <a:ln w="28575">
                <a:solidFill>
                  <a:srgbClr val="0072EA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20492" name="组合 173069"/>
              <p:cNvGrpSpPr/>
              <p:nvPr/>
            </p:nvGrpSpPr>
            <p:grpSpPr bwMode="auto">
              <a:xfrm>
                <a:off x="3509" y="897"/>
                <a:ext cx="952" cy="272"/>
                <a:chOff x="0" y="0"/>
                <a:chExt cx="2380" cy="681"/>
              </a:xfrm>
            </p:grpSpPr>
            <p:sp>
              <p:nvSpPr>
                <p:cNvPr id="20500" name="圆角矩形 173070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380" cy="681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1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01" name="文本框 173071"/>
                <p:cNvSpPr txBox="1">
                  <a:spLocks noChangeArrowheads="1"/>
                </p:cNvSpPr>
                <p:nvPr/>
              </p:nvSpPr>
              <p:spPr bwMode="auto">
                <a:xfrm>
                  <a:off x="567" y="67"/>
                  <a:ext cx="1398" cy="49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r>
                    <a:rPr lang="zh-CN" altLang="en-US">
                      <a:solidFill>
                        <a:schemeClr val="bg1"/>
                      </a:solidFill>
                      <a:ea typeface="宋体" panose="02010600030101010101" pitchFamily="2" charset="-122"/>
                    </a:rPr>
                    <a:t>开始</a:t>
                  </a:r>
                  <a:endParaRPr lang="zh-CN" altLang="en-US">
                    <a:solidFill>
                      <a:schemeClr val="bg1"/>
                    </a:solidFill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20493" name="文本框 173074"/>
              <p:cNvSpPr txBox="1">
                <a:spLocks noChangeArrowheads="1"/>
              </p:cNvSpPr>
              <p:nvPr/>
            </p:nvSpPr>
            <p:spPr bwMode="auto">
              <a:xfrm>
                <a:off x="3338" y="1420"/>
                <a:ext cx="1197" cy="31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zh-CN" altLang="en-US" sz="1600">
                    <a:solidFill>
                      <a:schemeClr val="bg1"/>
                    </a:solidFill>
                    <a:ea typeface="宋体" panose="02010600030101010101" pitchFamily="2" charset="-122"/>
                  </a:rPr>
                  <a:t>输入您的姓名</a:t>
                </a:r>
                <a:endParaRPr lang="zh-CN" altLang="en-US" sz="1600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  <a:p>
                <a:pPr algn="ctr"/>
                <a:r>
                  <a:rPr lang="zh-CN" altLang="en-US" sz="1600">
                    <a:solidFill>
                      <a:schemeClr val="bg1"/>
                    </a:solidFill>
                    <a:ea typeface="宋体" panose="02010600030101010101" pitchFamily="2" charset="-122"/>
                  </a:rPr>
                  <a:t>给变量</a:t>
                </a:r>
                <a:r>
                  <a:rPr lang="en-US" altLang="zh-CN" sz="1600">
                    <a:solidFill>
                      <a:schemeClr val="bg1"/>
                    </a:solidFill>
                    <a:ea typeface="宋体" panose="02010600030101010101" pitchFamily="2" charset="-122"/>
                  </a:rPr>
                  <a:t>x</a:t>
                </a:r>
                <a:endParaRPr lang="en-US" altLang="zh-CN" sz="1600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</p:txBody>
          </p:sp>
          <p:sp>
            <p:nvSpPr>
              <p:cNvPr id="20495" name="文本框 173078"/>
              <p:cNvSpPr txBox="1">
                <a:spLocks noChangeArrowheads="1"/>
              </p:cNvSpPr>
              <p:nvPr/>
            </p:nvSpPr>
            <p:spPr bwMode="auto">
              <a:xfrm>
                <a:off x="3354" y="2088"/>
                <a:ext cx="1152" cy="34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pPr algn="ctr"/>
                <a:r>
                  <a:rPr lang="zh-CN" altLang="en-US">
                    <a:solidFill>
                      <a:schemeClr val="bg1"/>
                    </a:solidFill>
                    <a:ea typeface="宋体" panose="02010600030101010101" pitchFamily="2" charset="-122"/>
                    <a:sym typeface="+mn-ea"/>
                  </a:rPr>
                  <a:t>输出欢迎</a:t>
                </a:r>
                <a:r>
                  <a:rPr lang="en-US" altLang="zh-CN">
                    <a:solidFill>
                      <a:schemeClr val="bg1"/>
                    </a:solidFill>
                    <a:ea typeface="宋体" panose="02010600030101010101" pitchFamily="2" charset="-122"/>
                    <a:sym typeface="+mn-ea"/>
                  </a:rPr>
                  <a:t>x</a:t>
                </a:r>
                <a:endParaRPr lang="en-US" altLang="zh-CN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  <a:p>
                <a:pPr algn="ctr"/>
                <a:r>
                  <a:rPr lang="zh-CN" altLang="en-US">
                    <a:solidFill>
                      <a:schemeClr val="bg1"/>
                    </a:solidFill>
                    <a:ea typeface="宋体" panose="02010600030101010101" pitchFamily="2" charset="-122"/>
                    <a:sym typeface="+mn-ea"/>
                  </a:rPr>
                  <a:t>进入程序的世界</a:t>
                </a:r>
                <a:endParaRPr lang="en-US" altLang="en-US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</p:txBody>
          </p:sp>
          <p:grpSp>
            <p:nvGrpSpPr>
              <p:cNvPr id="20496" name="组合 173079"/>
              <p:cNvGrpSpPr/>
              <p:nvPr/>
            </p:nvGrpSpPr>
            <p:grpSpPr bwMode="auto">
              <a:xfrm>
                <a:off x="3442" y="2719"/>
                <a:ext cx="952" cy="272"/>
                <a:chOff x="-120" y="-1575"/>
                <a:chExt cx="2380" cy="681"/>
              </a:xfrm>
            </p:grpSpPr>
            <p:sp>
              <p:nvSpPr>
                <p:cNvPr id="20498" name="圆角矩形 173080"/>
                <p:cNvSpPr>
                  <a:spLocks noChangeArrowheads="1"/>
                </p:cNvSpPr>
                <p:nvPr/>
              </p:nvSpPr>
              <p:spPr bwMode="auto">
                <a:xfrm>
                  <a:off x="-120" y="-1575"/>
                  <a:ext cx="2380" cy="681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1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499" name="文本框 173081"/>
                <p:cNvSpPr txBox="1">
                  <a:spLocks noChangeArrowheads="1"/>
                </p:cNvSpPr>
                <p:nvPr/>
              </p:nvSpPr>
              <p:spPr bwMode="auto">
                <a:xfrm>
                  <a:off x="627" y="-1508"/>
                  <a:ext cx="1398" cy="490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r>
                    <a:rPr lang="zh-CN" altLang="en-US">
                      <a:solidFill>
                        <a:schemeClr val="bg1"/>
                      </a:solidFill>
                      <a:ea typeface="宋体" panose="02010600030101010101" pitchFamily="2" charset="-122"/>
                    </a:rPr>
                    <a:t>结束</a:t>
                  </a:r>
                  <a:endParaRPr lang="zh-CN" altLang="en-US">
                    <a:solidFill>
                      <a:schemeClr val="bg1"/>
                    </a:solidFill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20497" name="直接连接符 173088"/>
              <p:cNvSpPr>
                <a:spLocks noChangeShapeType="1"/>
              </p:cNvSpPr>
              <p:nvPr/>
            </p:nvSpPr>
            <p:spPr bwMode="auto">
              <a:xfrm>
                <a:off x="3942" y="2474"/>
                <a:ext cx="0" cy="227"/>
              </a:xfrm>
              <a:prstGeom prst="line">
                <a:avLst/>
              </a:prstGeom>
              <a:noFill/>
              <a:ln w="28575">
                <a:solidFill>
                  <a:srgbClr val="0072EA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标题 17305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练习</a:t>
            </a:r>
            <a:r>
              <a:rPr lang="en-US" altLang="zh-CN" smtClean="0"/>
              <a:t>1  </a:t>
            </a:r>
            <a:r>
              <a:rPr lang="zh-CN" altLang="en-US" smtClean="0"/>
              <a:t>个人信息的收集</a:t>
            </a:r>
            <a:endParaRPr lang="zh-CN" altLang="en-US" smtClean="0"/>
          </a:p>
        </p:txBody>
      </p:sp>
      <p:sp>
        <p:nvSpPr>
          <p:cNvPr id="20489" name="直接连接符 173066"/>
          <p:cNvSpPr>
            <a:spLocks noChangeShapeType="1"/>
          </p:cNvSpPr>
          <p:nvPr/>
        </p:nvSpPr>
        <p:spPr bwMode="auto">
          <a:xfrm flipH="1">
            <a:off x="2573020" y="1847215"/>
            <a:ext cx="7620" cy="241300"/>
          </a:xfrm>
          <a:prstGeom prst="line">
            <a:avLst/>
          </a:prstGeom>
          <a:noFill/>
          <a:ln w="28575">
            <a:solidFill>
              <a:srgbClr val="0072EA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00" name="圆角矩形 173070"/>
          <p:cNvSpPr>
            <a:spLocks noChangeArrowheads="1"/>
          </p:cNvSpPr>
          <p:nvPr/>
        </p:nvSpPr>
        <p:spPr bwMode="auto">
          <a:xfrm>
            <a:off x="1950720" y="1571625"/>
            <a:ext cx="1243330" cy="2889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0501" name="文本框 173071"/>
          <p:cNvSpPr txBox="1">
            <a:spLocks noChangeArrowheads="1"/>
          </p:cNvSpPr>
          <p:nvPr/>
        </p:nvSpPr>
        <p:spPr bwMode="auto">
          <a:xfrm>
            <a:off x="2334895" y="1571625"/>
            <a:ext cx="600075" cy="27559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r>
              <a:rPr lang="zh-CN" altLang="en-US" sz="1200">
                <a:solidFill>
                  <a:schemeClr val="bg1"/>
                </a:solidFill>
                <a:ea typeface="宋体" panose="02010600030101010101" pitchFamily="2" charset="-122"/>
              </a:rPr>
              <a:t>开始</a:t>
            </a:r>
            <a:endParaRPr lang="zh-CN" altLang="en-US" sz="120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  <p:grpSp>
        <p:nvGrpSpPr>
          <p:cNvPr id="7" name="组合 6"/>
          <p:cNvGrpSpPr/>
          <p:nvPr/>
        </p:nvGrpSpPr>
        <p:grpSpPr>
          <a:xfrm>
            <a:off x="1560195" y="2088515"/>
            <a:ext cx="2024380" cy="721360"/>
            <a:chOff x="2457" y="2443"/>
            <a:chExt cx="3188" cy="1136"/>
          </a:xfrm>
        </p:grpSpPr>
        <p:sp>
          <p:nvSpPr>
            <p:cNvPr id="20491" name="直接连接符 173068"/>
            <p:cNvSpPr>
              <a:spLocks noChangeShapeType="1"/>
            </p:cNvSpPr>
            <p:nvPr/>
          </p:nvSpPr>
          <p:spPr bwMode="auto">
            <a:xfrm flipH="1">
              <a:off x="4052" y="3145"/>
              <a:ext cx="12" cy="434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6" name="组合 5"/>
            <p:cNvGrpSpPr/>
            <p:nvPr/>
          </p:nvGrpSpPr>
          <p:grpSpPr>
            <a:xfrm>
              <a:off x="2457" y="2443"/>
              <a:ext cx="3188" cy="762"/>
              <a:chOff x="2442" y="3133"/>
              <a:chExt cx="3188" cy="762"/>
            </a:xfrm>
          </p:grpSpPr>
          <p:sp>
            <p:nvSpPr>
              <p:cNvPr id="20486" name="平行四边形 173073"/>
              <p:cNvSpPr>
                <a:spLocks noChangeArrowheads="1"/>
              </p:cNvSpPr>
              <p:nvPr/>
            </p:nvSpPr>
            <p:spPr bwMode="auto">
              <a:xfrm>
                <a:off x="2442" y="3133"/>
                <a:ext cx="3188" cy="702"/>
              </a:xfrm>
              <a:prstGeom prst="parallelogram">
                <a:avLst>
                  <a:gd name="adj" fmla="val 114549"/>
                </a:avLst>
              </a:prstGeom>
              <a:solidFill>
                <a:schemeClr val="accent1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493" name="文本框 173074"/>
              <p:cNvSpPr txBox="1">
                <a:spLocks noChangeArrowheads="1"/>
              </p:cNvSpPr>
              <p:nvPr/>
            </p:nvSpPr>
            <p:spPr bwMode="auto">
              <a:xfrm>
                <a:off x="2712" y="3171"/>
                <a:ext cx="2790" cy="72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CN" altLang="en-US" sz="1200">
                    <a:solidFill>
                      <a:schemeClr val="bg1"/>
                    </a:solidFill>
                    <a:ea typeface="宋体" panose="02010600030101010101" pitchFamily="2" charset="-122"/>
                  </a:rPr>
                  <a:t>输入您的姓名</a:t>
                </a:r>
                <a:endParaRPr lang="zh-CN" altLang="en-US" sz="1200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  <a:p>
                <a:pPr algn="ctr"/>
                <a:r>
                  <a:rPr lang="zh-CN" altLang="en-US" sz="1200">
                    <a:solidFill>
                      <a:schemeClr val="bg1"/>
                    </a:solidFill>
                    <a:ea typeface="宋体" panose="02010600030101010101" pitchFamily="2" charset="-122"/>
                  </a:rPr>
                  <a:t>给变量</a:t>
                </a:r>
                <a:r>
                  <a:rPr lang="en-US" altLang="zh-CN" sz="1200">
                    <a:solidFill>
                      <a:schemeClr val="bg1"/>
                    </a:solidFill>
                    <a:ea typeface="宋体" panose="02010600030101010101" pitchFamily="2" charset="-122"/>
                  </a:rPr>
                  <a:t>xm</a:t>
                </a:r>
                <a:endParaRPr lang="en-US" altLang="zh-CN" sz="1200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</p:txBody>
          </p:sp>
        </p:grpSp>
      </p:grpSp>
      <p:sp>
        <p:nvSpPr>
          <p:cNvPr id="20495" name="文本框 173078"/>
          <p:cNvSpPr txBox="1">
            <a:spLocks noChangeArrowheads="1"/>
          </p:cNvSpPr>
          <p:nvPr/>
        </p:nvSpPr>
        <p:spPr bwMode="auto">
          <a:xfrm>
            <a:off x="1809115" y="3884930"/>
            <a:ext cx="2043430" cy="64516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/>
            <a:r>
              <a:rPr lang="zh-CN" altLang="en-US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输出欢迎</a:t>
            </a:r>
            <a:r>
              <a:rPr lang="en-US" altLang="zh-CN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x</a:t>
            </a:r>
            <a:endParaRPr lang="en-US" altLang="zh-CN">
              <a:solidFill>
                <a:schemeClr val="bg1"/>
              </a:solidFill>
              <a:ea typeface="宋体" panose="02010600030101010101" pitchFamily="2" charset="-122"/>
            </a:endParaRPr>
          </a:p>
          <a:p>
            <a:pPr algn="ctr"/>
            <a:r>
              <a:rPr lang="zh-CN" altLang="en-US">
                <a:solidFill>
                  <a:schemeClr val="bg1"/>
                </a:solidFill>
                <a:ea typeface="宋体" panose="02010600030101010101" pitchFamily="2" charset="-122"/>
                <a:sym typeface="+mn-ea"/>
              </a:rPr>
              <a:t>进入程序的世界</a:t>
            </a:r>
            <a:endParaRPr lang="en-US" altLang="en-US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043805" y="1951990"/>
            <a:ext cx="5875020" cy="20916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2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x</a:t>
            </a:r>
            <a:r>
              <a:rPr lang="en-US" altLang="zh-CN" sz="2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m</a:t>
            </a:r>
            <a:r>
              <a:rPr lang="en-US" sz="2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=</a:t>
            </a:r>
            <a:r>
              <a:rPr lang="en-US" sz="260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input</a:t>
            </a:r>
            <a:r>
              <a:rPr lang="en-US" sz="2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(“</a:t>
            </a:r>
            <a:r>
              <a:rPr lang="zh-CN" sz="2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请输入您的姓名：</a:t>
            </a:r>
            <a:r>
              <a:rPr lang="en-US" altLang="zh-CN" sz="2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”</a:t>
            </a:r>
            <a:r>
              <a:rPr lang="en-US" sz="2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)</a:t>
            </a:r>
            <a:endParaRPr lang="en-US" sz="26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r>
              <a:rPr lang="en-US" sz="2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nl=</a:t>
            </a:r>
            <a:r>
              <a:rPr lang="en-US" sz="2600">
                <a:solidFill>
                  <a:srgbClr val="7030A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input</a:t>
            </a:r>
            <a:r>
              <a:rPr lang="en-US" sz="2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(“</a:t>
            </a:r>
            <a:r>
              <a:rPr lang="zh-CN" sz="2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请输入您的年龄：</a:t>
            </a:r>
            <a:r>
              <a:rPr lang="en-US" altLang="zh-CN" sz="2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”</a:t>
            </a:r>
            <a:r>
              <a:rPr lang="en-US" sz="2600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)</a:t>
            </a:r>
            <a:endParaRPr lang="en-US" sz="2600">
              <a:solidFill>
                <a:schemeClr val="tx1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  <a:p>
            <a:pPr algn="l"/>
            <a:endParaRPr lang="en-US" sz="2600">
              <a:solidFill>
                <a:schemeClr val="tx1"/>
              </a:solidFill>
            </a:endParaRPr>
          </a:p>
          <a:p>
            <a:pPr algn="l"/>
            <a:r>
              <a:rPr lang="en-US" sz="2600">
                <a:solidFill>
                  <a:srgbClr val="7030A0"/>
                </a:solidFill>
              </a:rPr>
              <a:t>print</a:t>
            </a:r>
            <a:r>
              <a:rPr lang="en-US" sz="2600">
                <a:solidFill>
                  <a:schemeClr val="tx1"/>
                </a:solidFill>
              </a:rPr>
              <a:t>(“</a:t>
            </a:r>
            <a:r>
              <a:rPr lang="zh-CN" altLang="en-US" sz="2600">
                <a:solidFill>
                  <a:schemeClr val="tx1"/>
                </a:solidFill>
              </a:rPr>
              <a:t>姓名：</a:t>
            </a:r>
            <a:r>
              <a:rPr lang="en-US" sz="2600">
                <a:solidFill>
                  <a:schemeClr val="tx1"/>
                </a:solidFill>
              </a:rPr>
              <a:t>”,xm)</a:t>
            </a:r>
            <a:endParaRPr lang="en-US" sz="2600">
              <a:solidFill>
                <a:schemeClr val="tx1"/>
              </a:solidFill>
            </a:endParaRPr>
          </a:p>
          <a:p>
            <a:pPr algn="l"/>
            <a:r>
              <a:rPr lang="en-US" sz="2600">
                <a:solidFill>
                  <a:srgbClr val="7030A0"/>
                </a:solidFill>
                <a:sym typeface="+mn-ea"/>
              </a:rPr>
              <a:t>print</a:t>
            </a:r>
            <a:r>
              <a:rPr lang="en-US" sz="2600">
                <a:solidFill>
                  <a:schemeClr val="tx1"/>
                </a:solidFill>
                <a:sym typeface="+mn-ea"/>
              </a:rPr>
              <a:t>(“</a:t>
            </a:r>
            <a:r>
              <a:rPr lang="zh-CN" altLang="en-US" sz="2600">
                <a:solidFill>
                  <a:schemeClr val="tx1"/>
                </a:solidFill>
                <a:sym typeface="+mn-ea"/>
              </a:rPr>
              <a:t>年龄：</a:t>
            </a:r>
            <a:r>
              <a:rPr lang="en-US" sz="2600">
                <a:solidFill>
                  <a:schemeClr val="tx1"/>
                </a:solidFill>
                <a:sym typeface="+mn-ea"/>
              </a:rPr>
              <a:t>”,nl)</a:t>
            </a:r>
            <a:endParaRPr lang="en-US" sz="2600">
              <a:solidFill>
                <a:schemeClr val="tx1"/>
              </a:solidFill>
              <a:sym typeface="+mn-ea"/>
            </a:endParaRPr>
          </a:p>
        </p:txBody>
      </p:sp>
      <p:grpSp>
        <p:nvGrpSpPr>
          <p:cNvPr id="14" name="组合 13"/>
          <p:cNvGrpSpPr/>
          <p:nvPr/>
        </p:nvGrpSpPr>
        <p:grpSpPr>
          <a:xfrm>
            <a:off x="1582420" y="2811780"/>
            <a:ext cx="2024380" cy="721360"/>
            <a:chOff x="2457" y="2443"/>
            <a:chExt cx="3188" cy="1136"/>
          </a:xfrm>
        </p:grpSpPr>
        <p:sp>
          <p:nvSpPr>
            <p:cNvPr id="15" name="直接连接符 173068"/>
            <p:cNvSpPr>
              <a:spLocks noChangeShapeType="1"/>
            </p:cNvSpPr>
            <p:nvPr/>
          </p:nvSpPr>
          <p:spPr bwMode="auto">
            <a:xfrm flipH="1">
              <a:off x="4052" y="3145"/>
              <a:ext cx="12" cy="434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6" name="组合 15"/>
            <p:cNvGrpSpPr/>
            <p:nvPr/>
          </p:nvGrpSpPr>
          <p:grpSpPr>
            <a:xfrm>
              <a:off x="2457" y="2443"/>
              <a:ext cx="3188" cy="761"/>
              <a:chOff x="2442" y="3133"/>
              <a:chExt cx="3188" cy="761"/>
            </a:xfrm>
          </p:grpSpPr>
          <p:sp>
            <p:nvSpPr>
              <p:cNvPr id="17" name="平行四边形 173073"/>
              <p:cNvSpPr>
                <a:spLocks noChangeArrowheads="1"/>
              </p:cNvSpPr>
              <p:nvPr/>
            </p:nvSpPr>
            <p:spPr bwMode="auto">
              <a:xfrm>
                <a:off x="2442" y="3133"/>
                <a:ext cx="3188" cy="702"/>
              </a:xfrm>
              <a:prstGeom prst="parallelogram">
                <a:avLst>
                  <a:gd name="adj" fmla="val 114549"/>
                </a:avLst>
              </a:prstGeom>
              <a:solidFill>
                <a:schemeClr val="accent1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8" name="文本框 173074"/>
              <p:cNvSpPr txBox="1">
                <a:spLocks noChangeArrowheads="1"/>
              </p:cNvSpPr>
              <p:nvPr/>
            </p:nvSpPr>
            <p:spPr bwMode="auto">
              <a:xfrm>
                <a:off x="2712" y="3171"/>
                <a:ext cx="2790" cy="72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CN" altLang="en-US" sz="1200">
                    <a:solidFill>
                      <a:schemeClr val="bg1"/>
                    </a:solidFill>
                    <a:ea typeface="宋体" panose="02010600030101010101" pitchFamily="2" charset="-122"/>
                  </a:rPr>
                  <a:t>输入您的年龄</a:t>
                </a:r>
                <a:endParaRPr lang="zh-CN" altLang="en-US" sz="1200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  <a:p>
                <a:pPr algn="ctr"/>
                <a:r>
                  <a:rPr lang="zh-CN" altLang="en-US" sz="1200">
                    <a:solidFill>
                      <a:schemeClr val="bg1"/>
                    </a:solidFill>
                    <a:ea typeface="宋体" panose="02010600030101010101" pitchFamily="2" charset="-122"/>
                  </a:rPr>
                  <a:t>给变量</a:t>
                </a:r>
                <a:r>
                  <a:rPr lang="en-US" altLang="zh-CN" sz="1200">
                    <a:solidFill>
                      <a:schemeClr val="bg1"/>
                    </a:solidFill>
                    <a:ea typeface="宋体" panose="02010600030101010101" pitchFamily="2" charset="-122"/>
                  </a:rPr>
                  <a:t>nl</a:t>
                </a:r>
                <a:endParaRPr lang="en-US" altLang="zh-CN" sz="1200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</p:txBody>
          </p:sp>
        </p:grpSp>
      </p:grpSp>
      <p:grpSp>
        <p:nvGrpSpPr>
          <p:cNvPr id="19" name="组合 18"/>
          <p:cNvGrpSpPr/>
          <p:nvPr/>
        </p:nvGrpSpPr>
        <p:grpSpPr>
          <a:xfrm>
            <a:off x="1550670" y="3518535"/>
            <a:ext cx="2024380" cy="721360"/>
            <a:chOff x="2457" y="2443"/>
            <a:chExt cx="3188" cy="1136"/>
          </a:xfrm>
        </p:grpSpPr>
        <p:sp>
          <p:nvSpPr>
            <p:cNvPr id="20" name="直接连接符 173068"/>
            <p:cNvSpPr>
              <a:spLocks noChangeShapeType="1"/>
            </p:cNvSpPr>
            <p:nvPr/>
          </p:nvSpPr>
          <p:spPr bwMode="auto">
            <a:xfrm flipH="1">
              <a:off x="4052" y="3145"/>
              <a:ext cx="12" cy="434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1" name="组合 20"/>
            <p:cNvGrpSpPr/>
            <p:nvPr/>
          </p:nvGrpSpPr>
          <p:grpSpPr>
            <a:xfrm>
              <a:off x="2457" y="2443"/>
              <a:ext cx="3188" cy="763"/>
              <a:chOff x="2442" y="3133"/>
              <a:chExt cx="3188" cy="763"/>
            </a:xfrm>
          </p:grpSpPr>
          <p:sp>
            <p:nvSpPr>
              <p:cNvPr id="22" name="平行四边形 173073"/>
              <p:cNvSpPr>
                <a:spLocks noChangeArrowheads="1"/>
              </p:cNvSpPr>
              <p:nvPr/>
            </p:nvSpPr>
            <p:spPr bwMode="auto">
              <a:xfrm>
                <a:off x="2442" y="3133"/>
                <a:ext cx="3188" cy="702"/>
              </a:xfrm>
              <a:prstGeom prst="parallelogram">
                <a:avLst>
                  <a:gd name="adj" fmla="val 114549"/>
                </a:avLst>
              </a:prstGeom>
              <a:solidFill>
                <a:schemeClr val="accent1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3" name="文本框 173074"/>
              <p:cNvSpPr txBox="1">
                <a:spLocks noChangeArrowheads="1"/>
              </p:cNvSpPr>
              <p:nvPr/>
            </p:nvSpPr>
            <p:spPr bwMode="auto">
              <a:xfrm>
                <a:off x="2712" y="3171"/>
                <a:ext cx="2790" cy="72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CN" altLang="en-US" sz="1200">
                    <a:solidFill>
                      <a:schemeClr val="bg1"/>
                    </a:solidFill>
                    <a:ea typeface="宋体" panose="02010600030101010101" pitchFamily="2" charset="-122"/>
                  </a:rPr>
                  <a:t>输出</a:t>
                </a:r>
                <a:endParaRPr lang="zh-CN" altLang="en-US" sz="1200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  <a:p>
                <a:pPr algn="ctr"/>
                <a:r>
                  <a:rPr lang="zh-CN" altLang="en-US" sz="1200">
                    <a:solidFill>
                      <a:schemeClr val="bg1"/>
                    </a:solidFill>
                    <a:ea typeface="宋体" panose="02010600030101010101" pitchFamily="2" charset="-122"/>
                  </a:rPr>
                  <a:t>姓名：</a:t>
                </a:r>
                <a:r>
                  <a:rPr lang="en-US" altLang="zh-CN" sz="1200">
                    <a:solidFill>
                      <a:schemeClr val="bg1"/>
                    </a:solidFill>
                    <a:ea typeface="宋体" panose="02010600030101010101" pitchFamily="2" charset="-122"/>
                  </a:rPr>
                  <a:t>xm</a:t>
                </a:r>
                <a:endParaRPr lang="en-US" altLang="zh-CN" sz="1200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</p:txBody>
          </p:sp>
        </p:grpSp>
      </p:grpSp>
      <p:grpSp>
        <p:nvGrpSpPr>
          <p:cNvPr id="29" name="组合 28"/>
          <p:cNvGrpSpPr/>
          <p:nvPr/>
        </p:nvGrpSpPr>
        <p:grpSpPr>
          <a:xfrm>
            <a:off x="1553845" y="4255135"/>
            <a:ext cx="2024380" cy="721360"/>
            <a:chOff x="2457" y="2443"/>
            <a:chExt cx="3188" cy="1136"/>
          </a:xfrm>
        </p:grpSpPr>
        <p:sp>
          <p:nvSpPr>
            <p:cNvPr id="30" name="直接连接符 173068"/>
            <p:cNvSpPr>
              <a:spLocks noChangeShapeType="1"/>
            </p:cNvSpPr>
            <p:nvPr/>
          </p:nvSpPr>
          <p:spPr bwMode="auto">
            <a:xfrm flipH="1">
              <a:off x="4052" y="3145"/>
              <a:ext cx="12" cy="434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31" name="组合 30"/>
            <p:cNvGrpSpPr/>
            <p:nvPr/>
          </p:nvGrpSpPr>
          <p:grpSpPr>
            <a:xfrm>
              <a:off x="2457" y="2443"/>
              <a:ext cx="3188" cy="763"/>
              <a:chOff x="2442" y="3133"/>
              <a:chExt cx="3188" cy="763"/>
            </a:xfrm>
          </p:grpSpPr>
          <p:sp>
            <p:nvSpPr>
              <p:cNvPr id="32" name="平行四边形 173073"/>
              <p:cNvSpPr>
                <a:spLocks noChangeArrowheads="1"/>
              </p:cNvSpPr>
              <p:nvPr/>
            </p:nvSpPr>
            <p:spPr bwMode="auto">
              <a:xfrm>
                <a:off x="2442" y="3133"/>
                <a:ext cx="3188" cy="702"/>
              </a:xfrm>
              <a:prstGeom prst="parallelogram">
                <a:avLst>
                  <a:gd name="adj" fmla="val 114549"/>
                </a:avLst>
              </a:prstGeom>
              <a:solidFill>
                <a:schemeClr val="accent1"/>
              </a:solidFill>
              <a:ln w="9525">
                <a:noFill/>
                <a:miter lim="800000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33" name="文本框 173074"/>
              <p:cNvSpPr txBox="1">
                <a:spLocks noChangeArrowheads="1"/>
              </p:cNvSpPr>
              <p:nvPr/>
            </p:nvSpPr>
            <p:spPr bwMode="auto">
              <a:xfrm>
                <a:off x="2712" y="3171"/>
                <a:ext cx="2790" cy="72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zh-CN" altLang="en-US" sz="1200">
                    <a:solidFill>
                      <a:schemeClr val="bg1"/>
                    </a:solidFill>
                    <a:ea typeface="宋体" panose="02010600030101010101" pitchFamily="2" charset="-122"/>
                  </a:rPr>
                  <a:t>输出</a:t>
                </a:r>
                <a:endParaRPr lang="zh-CN" altLang="en-US" sz="1200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  <a:p>
                <a:pPr algn="ctr"/>
                <a:r>
                  <a:rPr lang="zh-CN" altLang="en-US" sz="1200">
                    <a:solidFill>
                      <a:schemeClr val="bg1"/>
                    </a:solidFill>
                    <a:ea typeface="宋体" panose="02010600030101010101" pitchFamily="2" charset="-122"/>
                  </a:rPr>
                  <a:t>年龄：</a:t>
                </a:r>
                <a:r>
                  <a:rPr lang="en-US" altLang="zh-CN" sz="1200">
                    <a:solidFill>
                      <a:schemeClr val="bg1"/>
                    </a:solidFill>
                    <a:ea typeface="宋体" panose="02010600030101010101" pitchFamily="2" charset="-122"/>
                  </a:rPr>
                  <a:t>nl</a:t>
                </a:r>
                <a:endParaRPr lang="en-US" altLang="zh-CN" sz="1200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</p:txBody>
          </p:sp>
        </p:grpSp>
      </p:grpSp>
      <p:sp>
        <p:nvSpPr>
          <p:cNvPr id="34" name="圆角矩形 173070"/>
          <p:cNvSpPr>
            <a:spLocks noChangeArrowheads="1"/>
          </p:cNvSpPr>
          <p:nvPr/>
        </p:nvSpPr>
        <p:spPr bwMode="auto">
          <a:xfrm>
            <a:off x="1955165" y="4993640"/>
            <a:ext cx="1243330" cy="2889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noFill/>
            <a:round/>
          </a:ln>
        </p:spPr>
        <p:txBody>
          <a:bodyPr/>
          <a:p>
            <a:endParaRPr lang="zh-CN" altLang="en-US"/>
          </a:p>
        </p:txBody>
      </p:sp>
      <p:sp>
        <p:nvSpPr>
          <p:cNvPr id="35" name="文本框 173071"/>
          <p:cNvSpPr txBox="1">
            <a:spLocks noChangeArrowheads="1"/>
          </p:cNvSpPr>
          <p:nvPr/>
        </p:nvSpPr>
        <p:spPr bwMode="auto">
          <a:xfrm>
            <a:off x="2334260" y="4999355"/>
            <a:ext cx="600075" cy="27559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</a:ln>
        </p:spPr>
        <p:txBody>
          <a:bodyPr wrap="square">
            <a:spAutoFit/>
          </a:bodyPr>
          <a:p>
            <a:r>
              <a:rPr lang="zh-CN" altLang="zh-CN" sz="1200">
                <a:solidFill>
                  <a:schemeClr val="bg1"/>
                </a:solidFill>
                <a:ea typeface="宋体" panose="02010600030101010101" pitchFamily="2" charset="-122"/>
              </a:rPr>
              <a:t>结束</a:t>
            </a:r>
            <a:endParaRPr lang="zh-CN" altLang="zh-CN" sz="1200">
              <a:solidFill>
                <a:schemeClr val="bg1"/>
              </a:solidFill>
              <a:ea typeface="宋体" panose="0201060003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标题 17305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练习</a:t>
            </a:r>
            <a:r>
              <a:rPr lang="en-US" altLang="zh-CN" smtClean="0"/>
              <a:t>2</a:t>
            </a:r>
            <a:r>
              <a:rPr lang="zh-CN" altLang="en-US">
                <a:ea typeface="宋体" panose="02010600030101010101" pitchFamily="2" charset="-122"/>
                <a:sym typeface="+mn-ea"/>
              </a:rPr>
              <a:t>“计算两数之和</a:t>
            </a:r>
            <a:r>
              <a:rPr lang="en-US" altLang="zh-CN">
                <a:ea typeface="宋体" panose="02010600030101010101" pitchFamily="2" charset="-122"/>
                <a:sym typeface="+mn-ea"/>
              </a:rPr>
              <a:t>”</a:t>
            </a:r>
            <a:endParaRPr lang="en-US" altLang="zh-CN" smtClean="0"/>
          </a:p>
        </p:txBody>
      </p:sp>
      <p:grpSp>
        <p:nvGrpSpPr>
          <p:cNvPr id="173091" name="组合 173090"/>
          <p:cNvGrpSpPr/>
          <p:nvPr/>
        </p:nvGrpSpPr>
        <p:grpSpPr bwMode="auto">
          <a:xfrm>
            <a:off x="1483995" y="1359535"/>
            <a:ext cx="2759075" cy="4712970"/>
            <a:chOff x="3141" y="896"/>
            <a:chExt cx="1677" cy="2723"/>
          </a:xfrm>
        </p:grpSpPr>
        <p:sp>
          <p:nvSpPr>
            <p:cNvPr id="20486" name="平行四边形 173073"/>
            <p:cNvSpPr>
              <a:spLocks noChangeArrowheads="1"/>
            </p:cNvSpPr>
            <p:nvPr/>
          </p:nvSpPr>
          <p:spPr bwMode="auto">
            <a:xfrm>
              <a:off x="3141" y="1420"/>
              <a:ext cx="1677" cy="366"/>
            </a:xfrm>
            <a:prstGeom prst="parallelogram">
              <a:avLst>
                <a:gd name="adj" fmla="val 114549"/>
              </a:avLst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487" name="平行四边形 173077"/>
            <p:cNvSpPr>
              <a:spLocks noChangeArrowheads="1"/>
            </p:cNvSpPr>
            <p:nvPr/>
          </p:nvSpPr>
          <p:spPr bwMode="auto">
            <a:xfrm>
              <a:off x="3163" y="2728"/>
              <a:ext cx="1633" cy="384"/>
            </a:xfrm>
            <a:prstGeom prst="parallelogram">
              <a:avLst>
                <a:gd name="adj" fmla="val 106315"/>
              </a:avLst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0488" name="组合 173089"/>
            <p:cNvGrpSpPr/>
            <p:nvPr/>
          </p:nvGrpSpPr>
          <p:grpSpPr bwMode="auto">
            <a:xfrm>
              <a:off x="3277" y="896"/>
              <a:ext cx="1485" cy="2723"/>
              <a:chOff x="3261" y="897"/>
              <a:chExt cx="1485" cy="2723"/>
            </a:xfrm>
          </p:grpSpPr>
          <p:sp>
            <p:nvSpPr>
              <p:cNvPr id="20489" name="直接连接符 173066"/>
              <p:cNvSpPr>
                <a:spLocks noChangeShapeType="1"/>
              </p:cNvSpPr>
              <p:nvPr/>
            </p:nvSpPr>
            <p:spPr bwMode="auto">
              <a:xfrm>
                <a:off x="3964" y="1169"/>
                <a:ext cx="1" cy="226"/>
              </a:xfrm>
              <a:prstGeom prst="line">
                <a:avLst/>
              </a:prstGeom>
              <a:noFill/>
              <a:ln w="28575">
                <a:solidFill>
                  <a:srgbClr val="0072EA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490" name="直接连接符 173067"/>
              <p:cNvSpPr>
                <a:spLocks noChangeShapeType="1"/>
              </p:cNvSpPr>
              <p:nvPr/>
            </p:nvSpPr>
            <p:spPr bwMode="auto">
              <a:xfrm>
                <a:off x="3966" y="1828"/>
                <a:ext cx="0" cy="227"/>
              </a:xfrm>
              <a:prstGeom prst="line">
                <a:avLst/>
              </a:prstGeom>
              <a:noFill/>
              <a:ln w="28575">
                <a:solidFill>
                  <a:srgbClr val="0072EA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0491" name="直接连接符 173068"/>
              <p:cNvSpPr>
                <a:spLocks noChangeShapeType="1"/>
              </p:cNvSpPr>
              <p:nvPr/>
            </p:nvSpPr>
            <p:spPr bwMode="auto">
              <a:xfrm>
                <a:off x="3966" y="2495"/>
                <a:ext cx="0" cy="227"/>
              </a:xfrm>
              <a:prstGeom prst="line">
                <a:avLst/>
              </a:prstGeom>
              <a:noFill/>
              <a:ln w="28575">
                <a:solidFill>
                  <a:srgbClr val="0072EA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20492" name="组合 173069"/>
              <p:cNvGrpSpPr/>
              <p:nvPr/>
            </p:nvGrpSpPr>
            <p:grpSpPr bwMode="auto">
              <a:xfrm>
                <a:off x="3509" y="897"/>
                <a:ext cx="952" cy="272"/>
                <a:chOff x="0" y="0"/>
                <a:chExt cx="2380" cy="681"/>
              </a:xfrm>
            </p:grpSpPr>
            <p:sp>
              <p:nvSpPr>
                <p:cNvPr id="20500" name="圆角矩形 173070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380" cy="681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1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501" name="文本框 173071"/>
                <p:cNvSpPr txBox="1">
                  <a:spLocks noChangeArrowheads="1"/>
                </p:cNvSpPr>
                <p:nvPr/>
              </p:nvSpPr>
              <p:spPr bwMode="auto">
                <a:xfrm>
                  <a:off x="567" y="67"/>
                  <a:ext cx="1398" cy="53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r>
                    <a:rPr lang="zh-CN" altLang="en-US">
                      <a:solidFill>
                        <a:schemeClr val="bg1"/>
                      </a:solidFill>
                      <a:ea typeface="宋体" panose="02010600030101010101" pitchFamily="2" charset="-122"/>
                    </a:rPr>
                    <a:t>开始</a:t>
                  </a:r>
                  <a:endParaRPr lang="zh-CN" altLang="en-US">
                    <a:solidFill>
                      <a:schemeClr val="bg1"/>
                    </a:solidFill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20493" name="文本框 173074"/>
              <p:cNvSpPr txBox="1">
                <a:spLocks noChangeArrowheads="1"/>
              </p:cNvSpPr>
              <p:nvPr/>
            </p:nvSpPr>
            <p:spPr bwMode="auto">
              <a:xfrm>
                <a:off x="3482" y="1420"/>
                <a:ext cx="1197" cy="337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r>
                  <a:rPr lang="zh-CN" altLang="en-US" sz="1600">
                    <a:solidFill>
                      <a:schemeClr val="bg1"/>
                    </a:solidFill>
                    <a:ea typeface="宋体" panose="02010600030101010101" pitchFamily="2" charset="-122"/>
                  </a:rPr>
                  <a:t>将输入的两数，</a:t>
                </a:r>
                <a:endParaRPr lang="zh-CN" altLang="en-US" sz="1600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  <a:p>
                <a:r>
                  <a:rPr lang="zh-CN" altLang="en-US" sz="1600">
                    <a:solidFill>
                      <a:schemeClr val="bg1"/>
                    </a:solidFill>
                    <a:ea typeface="宋体" panose="02010600030101010101" pitchFamily="2" charset="-122"/>
                  </a:rPr>
                  <a:t>赋值给变量</a:t>
                </a:r>
                <a:r>
                  <a:rPr lang="en-US" altLang="zh-CN" sz="1600">
                    <a:solidFill>
                      <a:schemeClr val="bg1"/>
                    </a:solidFill>
                    <a:ea typeface="宋体" panose="02010600030101010101" pitchFamily="2" charset="-122"/>
                  </a:rPr>
                  <a:t>a，b</a:t>
                </a:r>
                <a:endParaRPr lang="en-US" altLang="zh-CN" sz="1600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</p:txBody>
          </p:sp>
          <p:sp>
            <p:nvSpPr>
              <p:cNvPr id="20494" name="文本框 173075"/>
              <p:cNvSpPr txBox="1">
                <a:spLocks noChangeArrowheads="1"/>
              </p:cNvSpPr>
              <p:nvPr/>
            </p:nvSpPr>
            <p:spPr bwMode="auto">
              <a:xfrm>
                <a:off x="3261" y="2055"/>
                <a:ext cx="1392" cy="373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r>
                  <a:rPr lang="zh-CN" altLang="en-US">
                    <a:solidFill>
                      <a:schemeClr val="bg1"/>
                    </a:solidFill>
                    <a:ea typeface="宋体" panose="02010600030101010101" pitchFamily="2" charset="-122"/>
                  </a:rPr>
                  <a:t>    计算a</a:t>
                </a:r>
                <a:r>
                  <a:rPr lang="en-US" altLang="zh-CN">
                    <a:solidFill>
                      <a:schemeClr val="bg1"/>
                    </a:solidFill>
                    <a:ea typeface="宋体" panose="02010600030101010101" pitchFamily="2" charset="-122"/>
                  </a:rPr>
                  <a:t>+b</a:t>
                </a:r>
                <a:r>
                  <a:rPr lang="zh-CN" altLang="en-US">
                    <a:solidFill>
                      <a:schemeClr val="bg1"/>
                    </a:solidFill>
                    <a:ea typeface="宋体" panose="02010600030101010101" pitchFamily="2" charset="-122"/>
                  </a:rPr>
                  <a:t>的值,</a:t>
                </a:r>
                <a:endParaRPr lang="zh-CN" altLang="en-US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  <a:p>
                <a:r>
                  <a:rPr lang="zh-CN" altLang="en-US">
                    <a:solidFill>
                      <a:schemeClr val="bg1"/>
                    </a:solidFill>
                    <a:ea typeface="宋体" panose="02010600030101010101" pitchFamily="2" charset="-122"/>
                  </a:rPr>
                  <a:t>    并赋给变量</a:t>
                </a:r>
                <a:r>
                  <a:rPr lang="en-US" altLang="zh-CN">
                    <a:solidFill>
                      <a:schemeClr val="bg1"/>
                    </a:solidFill>
                    <a:ea typeface="宋体" panose="02010600030101010101" pitchFamily="2" charset="-122"/>
                  </a:rPr>
                  <a:t>c</a:t>
                </a:r>
                <a:endParaRPr lang="en-US" altLang="zh-CN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</p:txBody>
          </p:sp>
          <p:sp>
            <p:nvSpPr>
              <p:cNvPr id="20495" name="文本框 173078"/>
              <p:cNvSpPr txBox="1">
                <a:spLocks noChangeArrowheads="1"/>
              </p:cNvSpPr>
              <p:nvPr/>
            </p:nvSpPr>
            <p:spPr bwMode="auto">
              <a:xfrm>
                <a:off x="3594" y="2820"/>
                <a:ext cx="1152" cy="213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r>
                  <a:rPr lang="zh-CN" altLang="en-US">
                    <a:solidFill>
                      <a:schemeClr val="bg1"/>
                    </a:solidFill>
                    <a:ea typeface="宋体" panose="02010600030101010101" pitchFamily="2" charset="-122"/>
                  </a:rPr>
                  <a:t>输出</a:t>
                </a:r>
                <a:r>
                  <a:rPr lang="en-US" altLang="en-US">
                    <a:solidFill>
                      <a:schemeClr val="bg1"/>
                    </a:solidFill>
                    <a:ea typeface="宋体" panose="02010600030101010101" pitchFamily="2" charset="-122"/>
                  </a:rPr>
                  <a:t>c</a:t>
                </a:r>
                <a:endParaRPr lang="en-US" altLang="en-US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</p:txBody>
          </p:sp>
          <p:grpSp>
            <p:nvGrpSpPr>
              <p:cNvPr id="20496" name="组合 173079"/>
              <p:cNvGrpSpPr/>
              <p:nvPr/>
            </p:nvGrpSpPr>
            <p:grpSpPr bwMode="auto">
              <a:xfrm>
                <a:off x="3490" y="3348"/>
                <a:ext cx="952" cy="272"/>
                <a:chOff x="0" y="0"/>
                <a:chExt cx="2380" cy="681"/>
              </a:xfrm>
            </p:grpSpPr>
            <p:sp>
              <p:nvSpPr>
                <p:cNvPr id="20498" name="圆角矩形 173080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380" cy="681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1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499" name="文本框 173081"/>
                <p:cNvSpPr txBox="1">
                  <a:spLocks noChangeArrowheads="1"/>
                </p:cNvSpPr>
                <p:nvPr/>
              </p:nvSpPr>
              <p:spPr bwMode="auto">
                <a:xfrm>
                  <a:off x="567" y="67"/>
                  <a:ext cx="1398" cy="533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r>
                    <a:rPr lang="zh-CN" altLang="en-US">
                      <a:solidFill>
                        <a:schemeClr val="bg1"/>
                      </a:solidFill>
                      <a:ea typeface="宋体" panose="02010600030101010101" pitchFamily="2" charset="-122"/>
                    </a:rPr>
                    <a:t>结束</a:t>
                  </a:r>
                  <a:endParaRPr lang="zh-CN" altLang="en-US">
                    <a:solidFill>
                      <a:schemeClr val="bg1"/>
                    </a:solidFill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20497" name="直接连接符 173088"/>
              <p:cNvSpPr>
                <a:spLocks noChangeShapeType="1"/>
              </p:cNvSpPr>
              <p:nvPr/>
            </p:nvSpPr>
            <p:spPr bwMode="auto">
              <a:xfrm>
                <a:off x="3966" y="3104"/>
                <a:ext cx="0" cy="227"/>
              </a:xfrm>
              <a:prstGeom prst="line">
                <a:avLst/>
              </a:prstGeom>
              <a:noFill/>
              <a:ln w="28575">
                <a:solidFill>
                  <a:srgbClr val="0072EA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9" name="文本框 8"/>
          <p:cNvSpPr txBox="1"/>
          <p:nvPr/>
        </p:nvSpPr>
        <p:spPr>
          <a:xfrm>
            <a:off x="4853940" y="3103245"/>
            <a:ext cx="6754495" cy="20916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600">
                <a:solidFill>
                  <a:srgbClr val="FF0000"/>
                </a:solidFill>
                <a:sym typeface="+mn-ea"/>
              </a:rPr>
              <a:t># </a:t>
            </a:r>
            <a:r>
              <a:rPr lang="zh-CN" altLang="zh-CN" sz="2600">
                <a:solidFill>
                  <a:srgbClr val="FF0000"/>
                </a:solidFill>
                <a:sym typeface="+mn-ea"/>
              </a:rPr>
              <a:t>？处请用正确的内容替换</a:t>
            </a:r>
            <a:endParaRPr lang="en-US" sz="2600">
              <a:solidFill>
                <a:schemeClr val="tx1"/>
              </a:solidFill>
            </a:endParaRPr>
          </a:p>
          <a:p>
            <a:pPr algn="l"/>
            <a:r>
              <a:rPr lang="en-US" sz="2600">
                <a:solidFill>
                  <a:schemeClr val="tx1"/>
                </a:solidFill>
              </a:rPr>
              <a:t>a=</a:t>
            </a:r>
            <a:r>
              <a:rPr lang="en-US" sz="2600">
                <a:solidFill>
                  <a:srgbClr val="7030A0"/>
                </a:solidFill>
              </a:rPr>
              <a:t>input</a:t>
            </a:r>
            <a:r>
              <a:rPr lang="en-US" sz="2600">
                <a:solidFill>
                  <a:schemeClr val="tx1"/>
                </a:solidFill>
              </a:rPr>
              <a:t>(“</a:t>
            </a:r>
            <a:r>
              <a:rPr lang="zh-CN" sz="2600">
                <a:solidFill>
                  <a:schemeClr val="tx1"/>
                </a:solidFill>
              </a:rPr>
              <a:t>请输入</a:t>
            </a:r>
            <a:r>
              <a:rPr lang="en-US" altLang="zh-CN" sz="2600">
                <a:solidFill>
                  <a:schemeClr val="tx1"/>
                </a:solidFill>
              </a:rPr>
              <a:t>a</a:t>
            </a:r>
            <a:r>
              <a:rPr lang="zh-CN" altLang="en-US" sz="2600">
                <a:solidFill>
                  <a:schemeClr val="tx1"/>
                </a:solidFill>
              </a:rPr>
              <a:t>的值</a:t>
            </a:r>
            <a:r>
              <a:rPr lang="zh-CN" sz="2600">
                <a:solidFill>
                  <a:schemeClr val="tx1"/>
                </a:solidFill>
              </a:rPr>
              <a:t>：</a:t>
            </a:r>
            <a:r>
              <a:rPr lang="en-US" altLang="zh-CN" sz="2600">
                <a:solidFill>
                  <a:schemeClr val="tx1"/>
                </a:solidFill>
              </a:rPr>
              <a:t>”</a:t>
            </a:r>
            <a:r>
              <a:rPr lang="en-US" sz="2600">
                <a:solidFill>
                  <a:schemeClr val="tx1"/>
                </a:solidFill>
              </a:rPr>
              <a:t>)   </a:t>
            </a:r>
            <a:r>
              <a:rPr lang="en-US" sz="2600">
                <a:solidFill>
                  <a:srgbClr val="FF0000"/>
                </a:solidFill>
                <a:sym typeface="+mn-ea"/>
              </a:rPr>
              <a:t>#</a:t>
            </a:r>
            <a:r>
              <a:rPr lang="zh-CN" sz="2600">
                <a:solidFill>
                  <a:srgbClr val="FF0000"/>
                </a:solidFill>
                <a:sym typeface="+mn-ea"/>
              </a:rPr>
              <a:t>思考有问题吗？</a:t>
            </a:r>
            <a:r>
              <a:rPr lang="en-US" sz="2600">
                <a:solidFill>
                  <a:schemeClr val="tx1"/>
                </a:solidFill>
              </a:rPr>
              <a:t> </a:t>
            </a:r>
            <a:endParaRPr lang="en-US" sz="2600">
              <a:solidFill>
                <a:schemeClr val="tx1"/>
              </a:solidFill>
            </a:endParaRPr>
          </a:p>
          <a:p>
            <a:pPr algn="l"/>
            <a:r>
              <a:rPr lang="en-US" sz="2600">
                <a:solidFill>
                  <a:schemeClr val="tx1"/>
                </a:solidFill>
                <a:sym typeface="+mn-ea"/>
              </a:rPr>
              <a:t>b=</a:t>
            </a:r>
            <a:r>
              <a:rPr lang="en-US" sz="2600">
                <a:solidFill>
                  <a:srgbClr val="7030A0"/>
                </a:solidFill>
                <a:sym typeface="+mn-ea"/>
              </a:rPr>
              <a:t>input</a:t>
            </a:r>
            <a:r>
              <a:rPr lang="en-US" sz="2600">
                <a:solidFill>
                  <a:schemeClr val="tx1"/>
                </a:solidFill>
                <a:sym typeface="+mn-ea"/>
              </a:rPr>
              <a:t>(“</a:t>
            </a:r>
            <a:r>
              <a:rPr lang="zh-CN" sz="2600">
                <a:solidFill>
                  <a:schemeClr val="tx1"/>
                </a:solidFill>
                <a:sym typeface="+mn-ea"/>
              </a:rPr>
              <a:t>请输入</a:t>
            </a:r>
            <a:r>
              <a:rPr lang="en-US" altLang="zh-CN" sz="2600">
                <a:solidFill>
                  <a:schemeClr val="tx1"/>
                </a:solidFill>
                <a:sym typeface="+mn-ea"/>
              </a:rPr>
              <a:t>b</a:t>
            </a:r>
            <a:r>
              <a:rPr lang="zh-CN" altLang="en-US" sz="2600">
                <a:solidFill>
                  <a:schemeClr val="tx1"/>
                </a:solidFill>
                <a:sym typeface="+mn-ea"/>
              </a:rPr>
              <a:t>的值</a:t>
            </a:r>
            <a:r>
              <a:rPr lang="zh-CN" sz="2600">
                <a:solidFill>
                  <a:schemeClr val="tx1"/>
                </a:solidFill>
                <a:sym typeface="+mn-ea"/>
              </a:rPr>
              <a:t>：</a:t>
            </a:r>
            <a:r>
              <a:rPr lang="en-US" altLang="zh-CN" sz="2600">
                <a:solidFill>
                  <a:schemeClr val="tx1"/>
                </a:solidFill>
                <a:sym typeface="+mn-ea"/>
              </a:rPr>
              <a:t>”</a:t>
            </a:r>
            <a:r>
              <a:rPr lang="en-US" sz="2600">
                <a:solidFill>
                  <a:schemeClr val="tx1"/>
                </a:solidFill>
                <a:sym typeface="+mn-ea"/>
              </a:rPr>
              <a:t>)   </a:t>
            </a:r>
            <a:r>
              <a:rPr lang="en-US" sz="2600">
                <a:solidFill>
                  <a:srgbClr val="FF0000"/>
                </a:solidFill>
                <a:sym typeface="+mn-ea"/>
              </a:rPr>
              <a:t>#</a:t>
            </a:r>
            <a:r>
              <a:rPr lang="zh-CN" sz="2600">
                <a:solidFill>
                  <a:srgbClr val="FF0000"/>
                </a:solidFill>
                <a:sym typeface="+mn-ea"/>
              </a:rPr>
              <a:t>思考有问题吗？</a:t>
            </a:r>
            <a:endParaRPr lang="en-US" sz="2600">
              <a:solidFill>
                <a:schemeClr val="tx1"/>
              </a:solidFill>
            </a:endParaRPr>
          </a:p>
          <a:p>
            <a:pPr algn="l"/>
            <a:r>
              <a:rPr lang="en-US" sz="2600">
                <a:solidFill>
                  <a:schemeClr val="tx1"/>
                </a:solidFill>
              </a:rPr>
              <a:t>c=?</a:t>
            </a:r>
            <a:endParaRPr lang="en-US" sz="2600">
              <a:solidFill>
                <a:schemeClr val="tx1"/>
              </a:solidFill>
            </a:endParaRPr>
          </a:p>
          <a:p>
            <a:pPr algn="l"/>
            <a:r>
              <a:rPr lang="en-US" sz="2600">
                <a:solidFill>
                  <a:srgbClr val="7030A0"/>
                </a:solidFill>
              </a:rPr>
              <a:t>print</a:t>
            </a:r>
            <a:r>
              <a:rPr lang="en-US" sz="2600">
                <a:solidFill>
                  <a:schemeClr val="tx1"/>
                </a:solidFill>
              </a:rPr>
              <a:t>(“</a:t>
            </a:r>
            <a:r>
              <a:rPr lang="zh-CN" altLang="en-US" sz="2600">
                <a:solidFill>
                  <a:schemeClr val="tx1"/>
                </a:solidFill>
              </a:rPr>
              <a:t>两数之和为：</a:t>
            </a:r>
            <a:r>
              <a:rPr lang="en-US" sz="2600">
                <a:solidFill>
                  <a:schemeClr val="tx1"/>
                </a:solidFill>
              </a:rPr>
              <a:t>”,c)</a:t>
            </a:r>
            <a:endParaRPr lang="en-US" sz="2600">
              <a:solidFill>
                <a:schemeClr val="tx1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853940" y="966470"/>
            <a:ext cx="6670675" cy="16916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2600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input()</a:t>
            </a:r>
            <a:r>
              <a:rPr lang="zh-CN" sz="2600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函数的返回值为字符串型数据，为得到一个数值，需要数据转换，将字符串型数据转换成数值型数据，否则提示出错。</a:t>
            </a:r>
            <a:endParaRPr lang="zh-CN" sz="2600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</a:endParaRPr>
          </a:p>
          <a:p>
            <a:pPr algn="l"/>
            <a:r>
              <a:rPr lang="zh-CN" sz="2600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例</a:t>
            </a:r>
            <a:r>
              <a:rPr lang="en-US" altLang="zh-CN" sz="2600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:    x=</a:t>
            </a:r>
            <a:r>
              <a:rPr lang="en-US" altLang="zh-CN" sz="2600">
                <a:solidFill>
                  <a:srgbClr val="FF0000"/>
                </a:solidFill>
              </a:rPr>
              <a:t>float( </a:t>
            </a:r>
            <a:r>
              <a:rPr lang="en-US" altLang="zh-CN" sz="2600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input (“</a:t>
            </a:r>
            <a:r>
              <a:rPr lang="zh-CN" altLang="zh-CN" sz="2600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请输入一个三位整数</a:t>
            </a:r>
            <a:r>
              <a:rPr lang="en-US" altLang="zh-CN" sz="2600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”)</a:t>
            </a:r>
            <a:r>
              <a:rPr lang="en-US" altLang="zh-CN" sz="2600">
                <a:solidFill>
                  <a:srgbClr val="FF0000"/>
                </a:solidFill>
              </a:rPr>
              <a:t> )</a:t>
            </a:r>
            <a:endParaRPr lang="en-US" altLang="zh-CN" sz="2600">
              <a:solidFill>
                <a:srgbClr val="FF0000"/>
              </a:solidFill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2" grpId="0"/>
      <p:bldP spid="2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标题 17305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练习</a:t>
            </a:r>
            <a:r>
              <a:rPr lang="en-US" altLang="zh-CN" smtClean="0"/>
              <a:t>3  </a:t>
            </a:r>
            <a:r>
              <a:rPr lang="zh-CN" altLang="en-US" smtClean="0"/>
              <a:t>数字大翻转</a:t>
            </a:r>
            <a:endParaRPr lang="zh-CN" altLang="en-US" smtClean="0"/>
          </a:p>
        </p:txBody>
      </p:sp>
      <p:sp>
        <p:nvSpPr>
          <p:cNvPr id="9" name="文本框 8"/>
          <p:cNvSpPr txBox="1"/>
          <p:nvPr/>
        </p:nvSpPr>
        <p:spPr>
          <a:xfrm>
            <a:off x="4700905" y="1419225"/>
            <a:ext cx="6314440" cy="156845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sz="2400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input()</a:t>
            </a:r>
            <a:r>
              <a:rPr lang="zh-CN" sz="2400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函数的返回值为字符串型数据，为得到一个三位整数，需要数据转换，将字符串型数据转换成整型数据，否则提示出错。</a:t>
            </a:r>
            <a:endParaRPr lang="zh-CN" sz="2400">
              <a:gradFill>
                <a:gsLst>
                  <a:gs pos="0">
                    <a:srgbClr val="14CD68"/>
                  </a:gs>
                  <a:gs pos="100000">
                    <a:srgbClr val="0B6E38"/>
                  </a:gs>
                </a:gsLst>
                <a:lin scaled="0"/>
              </a:gradFill>
            </a:endParaRPr>
          </a:p>
          <a:p>
            <a:pPr algn="l"/>
            <a:r>
              <a:rPr lang="zh-CN" sz="2400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例</a:t>
            </a:r>
            <a:r>
              <a:rPr lang="en-US" altLang="zh-CN" sz="2400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:    x=</a:t>
            </a:r>
            <a:r>
              <a:rPr lang="en-US" altLang="zh-CN" sz="2400">
                <a:solidFill>
                  <a:srgbClr val="FF0000"/>
                </a:solidFill>
              </a:rPr>
              <a:t>int( </a:t>
            </a:r>
            <a:r>
              <a:rPr lang="en-US" altLang="zh-CN" sz="2400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input (“</a:t>
            </a:r>
            <a:r>
              <a:rPr lang="zh-CN" altLang="zh-CN" sz="2400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请输入一个三位整数</a:t>
            </a:r>
            <a:r>
              <a:rPr lang="en-US" altLang="zh-CN" sz="2400">
                <a:gradFill>
                  <a:gsLst>
                    <a:gs pos="0">
                      <a:srgbClr val="14CD68"/>
                    </a:gs>
                    <a:gs pos="100000">
                      <a:srgbClr val="0B6E38"/>
                    </a:gs>
                  </a:gsLst>
                  <a:lin scaled="0"/>
                </a:gradFill>
              </a:rPr>
              <a:t>”)</a:t>
            </a:r>
            <a:r>
              <a:rPr lang="en-US" altLang="zh-CN" sz="2400">
                <a:solidFill>
                  <a:srgbClr val="FF0000"/>
                </a:solidFill>
              </a:rPr>
              <a:t> )</a:t>
            </a:r>
            <a:endParaRPr lang="en-US" altLang="zh-CN" sz="2400">
              <a:solidFill>
                <a:srgbClr val="FF0000"/>
              </a:solidFill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4728845" y="3219450"/>
            <a:ext cx="7289800" cy="28917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600">
                <a:solidFill>
                  <a:srgbClr val="FF0000"/>
                </a:solidFill>
              </a:rPr>
              <a:t># </a:t>
            </a:r>
            <a:r>
              <a:rPr lang="zh-CN" altLang="zh-CN" sz="2600">
                <a:solidFill>
                  <a:srgbClr val="FF0000"/>
                </a:solidFill>
              </a:rPr>
              <a:t>？处请用正确的内容替换</a:t>
            </a:r>
            <a:br>
              <a:rPr lang="en-US" altLang="zh-CN" sz="2600">
                <a:solidFill>
                  <a:schemeClr val="tx1"/>
                </a:solidFill>
              </a:rPr>
            </a:br>
            <a:r>
              <a:rPr lang="en-US" altLang="zh-CN" sz="2600">
                <a:solidFill>
                  <a:schemeClr val="tx1"/>
                </a:solidFill>
              </a:rPr>
              <a:t>x</a:t>
            </a:r>
            <a:r>
              <a:rPr lang="en-US" sz="2600">
                <a:solidFill>
                  <a:schemeClr val="tx1"/>
                </a:solidFill>
              </a:rPr>
              <a:t>=  </a:t>
            </a:r>
            <a:r>
              <a:rPr lang="en-US" altLang="zh-CN" sz="2600">
                <a:solidFill>
                  <a:schemeClr val="tx1"/>
                </a:solidFill>
                <a:sym typeface="+mn-ea"/>
              </a:rPr>
              <a:t>? ( </a:t>
            </a:r>
            <a:r>
              <a:rPr lang="en-US" altLang="zh-CN" sz="2600">
                <a:solidFill>
                  <a:srgbClr val="7030A0"/>
                </a:solidFill>
                <a:sym typeface="+mn-ea"/>
              </a:rPr>
              <a:t>input</a:t>
            </a:r>
            <a:r>
              <a:rPr lang="en-US" altLang="zh-CN" sz="2600">
                <a:solidFill>
                  <a:schemeClr val="tx1"/>
                </a:solidFill>
                <a:sym typeface="+mn-ea"/>
              </a:rPr>
              <a:t> (“</a:t>
            </a:r>
            <a:r>
              <a:rPr lang="zh-CN" altLang="zh-CN" sz="2600">
                <a:solidFill>
                  <a:schemeClr val="tx1"/>
                </a:solidFill>
                <a:sym typeface="+mn-ea"/>
              </a:rPr>
              <a:t>请输入一个三位整数</a:t>
            </a:r>
            <a:r>
              <a:rPr lang="en-US" altLang="zh-CN" sz="2600">
                <a:solidFill>
                  <a:schemeClr val="tx1"/>
                </a:solidFill>
                <a:sym typeface="+mn-ea"/>
              </a:rPr>
              <a:t>”) )</a:t>
            </a:r>
            <a:endParaRPr lang="en-US" sz="2600">
              <a:solidFill>
                <a:schemeClr val="tx1"/>
              </a:solidFill>
            </a:endParaRPr>
          </a:p>
          <a:p>
            <a:pPr algn="l"/>
            <a:r>
              <a:rPr lang="en-US" altLang="zh-CN" sz="2600">
                <a:solidFill>
                  <a:schemeClr val="tx1"/>
                </a:solidFill>
              </a:rPr>
              <a:t>bw=   ?</a:t>
            </a:r>
            <a:endParaRPr lang="en-US" sz="2600">
              <a:solidFill>
                <a:schemeClr val="tx1"/>
              </a:solidFill>
            </a:endParaRPr>
          </a:p>
          <a:p>
            <a:pPr algn="l"/>
            <a:r>
              <a:rPr lang="en-US" altLang="zh-CN" sz="2600">
                <a:solidFill>
                  <a:schemeClr val="tx1"/>
                </a:solidFill>
                <a:sym typeface="+mn-ea"/>
              </a:rPr>
              <a:t>sw</a:t>
            </a:r>
            <a:r>
              <a:rPr lang="en-US" sz="2600">
                <a:solidFill>
                  <a:schemeClr val="tx1"/>
                </a:solidFill>
                <a:sym typeface="+mn-ea"/>
              </a:rPr>
              <a:t>= x // 10 % 10</a:t>
            </a:r>
            <a:endParaRPr lang="en-US" sz="2600">
              <a:solidFill>
                <a:schemeClr val="tx1"/>
              </a:solidFill>
            </a:endParaRPr>
          </a:p>
          <a:p>
            <a:pPr algn="l"/>
            <a:r>
              <a:rPr lang="en-US" altLang="zh-CN" sz="2600">
                <a:solidFill>
                  <a:schemeClr val="tx1"/>
                </a:solidFill>
              </a:rPr>
              <a:t>gw=  ?</a:t>
            </a:r>
            <a:endParaRPr lang="en-US" sz="2600">
              <a:solidFill>
                <a:schemeClr val="tx1"/>
              </a:solidFill>
            </a:endParaRPr>
          </a:p>
          <a:p>
            <a:pPr algn="l"/>
            <a:r>
              <a:rPr lang="en-US" sz="2600">
                <a:solidFill>
                  <a:schemeClr val="tx1"/>
                </a:solidFill>
              </a:rPr>
              <a:t>y=gw*100+sw*10+bw</a:t>
            </a:r>
            <a:endParaRPr lang="en-US" sz="2600">
              <a:solidFill>
                <a:schemeClr val="tx1"/>
              </a:solidFill>
            </a:endParaRPr>
          </a:p>
          <a:p>
            <a:pPr algn="l"/>
            <a:r>
              <a:rPr lang="en-US" sz="2600">
                <a:solidFill>
                  <a:srgbClr val="7030A0"/>
                </a:solidFill>
              </a:rPr>
              <a:t>print</a:t>
            </a:r>
            <a:r>
              <a:rPr lang="en-US" sz="2600">
                <a:solidFill>
                  <a:schemeClr val="tx1"/>
                </a:solidFill>
              </a:rPr>
              <a:t>(“</a:t>
            </a:r>
            <a:r>
              <a:rPr lang="zh-CN" sz="2600">
                <a:solidFill>
                  <a:schemeClr val="tx1"/>
                </a:solidFill>
              </a:rPr>
              <a:t>原数</a:t>
            </a:r>
            <a:r>
              <a:rPr lang="zh-CN" altLang="en-US" sz="2600">
                <a:solidFill>
                  <a:schemeClr val="tx1"/>
                </a:solidFill>
              </a:rPr>
              <a:t>：</a:t>
            </a:r>
            <a:r>
              <a:rPr lang="en-US" sz="2600">
                <a:solidFill>
                  <a:schemeClr val="tx1"/>
                </a:solidFill>
              </a:rPr>
              <a:t>” , </a:t>
            </a:r>
            <a:r>
              <a:rPr lang="en-US" altLang="zh-CN" sz="2600">
                <a:solidFill>
                  <a:schemeClr val="tx1"/>
                </a:solidFill>
              </a:rPr>
              <a:t>x , ”</a:t>
            </a:r>
            <a:r>
              <a:rPr lang="zh-CN" altLang="en-US" sz="2600">
                <a:solidFill>
                  <a:schemeClr val="tx1"/>
                </a:solidFill>
              </a:rPr>
              <a:t>数学翻转</a:t>
            </a:r>
            <a:r>
              <a:rPr lang="en-US" altLang="zh-CN" sz="2600">
                <a:solidFill>
                  <a:schemeClr val="tx1"/>
                </a:solidFill>
              </a:rPr>
              <a:t>:” </a:t>
            </a:r>
            <a:r>
              <a:rPr lang="en-US" sz="2600">
                <a:solidFill>
                  <a:schemeClr val="tx1"/>
                </a:solidFill>
              </a:rPr>
              <a:t>, y )</a:t>
            </a:r>
            <a:endParaRPr lang="en-US" sz="2600">
              <a:solidFill>
                <a:schemeClr val="tx1"/>
              </a:solidFill>
            </a:endParaRPr>
          </a:p>
        </p:txBody>
      </p:sp>
      <p:grpSp>
        <p:nvGrpSpPr>
          <p:cNvPr id="39" name="组合 38"/>
          <p:cNvGrpSpPr/>
          <p:nvPr/>
        </p:nvGrpSpPr>
        <p:grpSpPr>
          <a:xfrm>
            <a:off x="1560195" y="937895"/>
            <a:ext cx="2033270" cy="5278120"/>
            <a:chOff x="2457" y="1477"/>
            <a:chExt cx="3202" cy="8312"/>
          </a:xfrm>
        </p:grpSpPr>
        <p:sp>
          <p:nvSpPr>
            <p:cNvPr id="20489" name="直接连接符 173066"/>
            <p:cNvSpPr>
              <a:spLocks noChangeShapeType="1"/>
            </p:cNvSpPr>
            <p:nvPr/>
          </p:nvSpPr>
          <p:spPr bwMode="auto">
            <a:xfrm flipH="1">
              <a:off x="4052" y="2063"/>
              <a:ext cx="12" cy="380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00" name="圆角矩形 173070"/>
            <p:cNvSpPr>
              <a:spLocks noChangeArrowheads="1"/>
            </p:cNvSpPr>
            <p:nvPr/>
          </p:nvSpPr>
          <p:spPr bwMode="auto">
            <a:xfrm>
              <a:off x="3072" y="1477"/>
              <a:ext cx="1966" cy="60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noFill/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501" name="文本框 173071"/>
            <p:cNvSpPr txBox="1">
              <a:spLocks noChangeArrowheads="1"/>
            </p:cNvSpPr>
            <p:nvPr/>
          </p:nvSpPr>
          <p:spPr bwMode="auto">
            <a:xfrm>
              <a:off x="3676" y="1650"/>
              <a:ext cx="945" cy="43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r>
                <a:rPr lang="zh-CN" altLang="en-US" sz="1200">
                  <a:solidFill>
                    <a:schemeClr val="bg1"/>
                  </a:solidFill>
                  <a:ea typeface="宋体" panose="02010600030101010101" pitchFamily="2" charset="-122"/>
                </a:rPr>
                <a:t>开始</a:t>
              </a:r>
              <a:endParaRPr lang="zh-CN" altLang="en-US" sz="1200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grpSp>
          <p:nvGrpSpPr>
            <p:cNvPr id="7" name="组合 6"/>
            <p:cNvGrpSpPr/>
            <p:nvPr/>
          </p:nvGrpSpPr>
          <p:grpSpPr>
            <a:xfrm>
              <a:off x="2457" y="2443"/>
              <a:ext cx="3188" cy="1136"/>
              <a:chOff x="2457" y="2443"/>
              <a:chExt cx="3188" cy="1136"/>
            </a:xfrm>
          </p:grpSpPr>
          <p:sp>
            <p:nvSpPr>
              <p:cNvPr id="20491" name="直接连接符 173068"/>
              <p:cNvSpPr>
                <a:spLocks noChangeShapeType="1"/>
              </p:cNvSpPr>
              <p:nvPr/>
            </p:nvSpPr>
            <p:spPr bwMode="auto">
              <a:xfrm flipH="1">
                <a:off x="4052" y="3145"/>
                <a:ext cx="12" cy="434"/>
              </a:xfrm>
              <a:prstGeom prst="line">
                <a:avLst/>
              </a:prstGeom>
              <a:noFill/>
              <a:ln w="28575">
                <a:solidFill>
                  <a:srgbClr val="0072EA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6" name="组合 5"/>
              <p:cNvGrpSpPr/>
              <p:nvPr/>
            </p:nvGrpSpPr>
            <p:grpSpPr>
              <a:xfrm>
                <a:off x="2457" y="2443"/>
                <a:ext cx="3188" cy="702"/>
                <a:chOff x="2442" y="3133"/>
                <a:chExt cx="3188" cy="702"/>
              </a:xfrm>
            </p:grpSpPr>
            <p:sp>
              <p:nvSpPr>
                <p:cNvPr id="20486" name="平行四边形 173073"/>
                <p:cNvSpPr>
                  <a:spLocks noChangeArrowheads="1"/>
                </p:cNvSpPr>
                <p:nvPr/>
              </p:nvSpPr>
              <p:spPr bwMode="auto">
                <a:xfrm>
                  <a:off x="2442" y="3133"/>
                  <a:ext cx="3188" cy="702"/>
                </a:xfrm>
                <a:prstGeom prst="parallelogram">
                  <a:avLst>
                    <a:gd name="adj" fmla="val 114549"/>
                  </a:avLst>
                </a:prstGeom>
                <a:solidFill>
                  <a:schemeClr val="accent1"/>
                </a:soli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0493" name="文本框 173074"/>
                <p:cNvSpPr txBox="1">
                  <a:spLocks noChangeArrowheads="1"/>
                </p:cNvSpPr>
                <p:nvPr/>
              </p:nvSpPr>
              <p:spPr bwMode="auto">
                <a:xfrm>
                  <a:off x="2712" y="3171"/>
                  <a:ext cx="2790" cy="434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zh-CN" altLang="en-US" sz="1200">
                      <a:solidFill>
                        <a:schemeClr val="bg1"/>
                      </a:solidFill>
                      <a:ea typeface="宋体" panose="02010600030101010101" pitchFamily="2" charset="-122"/>
                    </a:rPr>
                    <a:t>输入一个三位数</a:t>
                  </a:r>
                  <a:endParaRPr lang="en-US" altLang="zh-CN" sz="1200">
                    <a:solidFill>
                      <a:schemeClr val="bg1"/>
                    </a:solidFill>
                    <a:ea typeface="宋体" panose="02010600030101010101" pitchFamily="2" charset="-122"/>
                  </a:endParaRPr>
                </a:p>
              </p:txBody>
            </p:sp>
          </p:grpSp>
        </p:grpSp>
        <p:sp>
          <p:nvSpPr>
            <p:cNvPr id="10" name="直接连接符 173068"/>
            <p:cNvSpPr>
              <a:spLocks noChangeShapeType="1"/>
            </p:cNvSpPr>
            <p:nvPr/>
          </p:nvSpPr>
          <p:spPr bwMode="auto">
            <a:xfrm flipH="1">
              <a:off x="4042" y="4311"/>
              <a:ext cx="12" cy="434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3" name="文本框 173074"/>
            <p:cNvSpPr txBox="1">
              <a:spLocks noChangeArrowheads="1"/>
            </p:cNvSpPr>
            <p:nvPr/>
          </p:nvSpPr>
          <p:spPr bwMode="auto">
            <a:xfrm>
              <a:off x="2717" y="3647"/>
              <a:ext cx="2790" cy="39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p>
              <a:pPr algn="ctr"/>
              <a:r>
                <a:rPr lang="zh-CN" altLang="en-US" sz="1200">
                  <a:solidFill>
                    <a:schemeClr val="bg1"/>
                  </a:solidFill>
                  <a:ea typeface="宋体" panose="02010600030101010101" pitchFamily="2" charset="-122"/>
                </a:rPr>
                <a:t>得到其百位数</a:t>
              </a:r>
              <a:endParaRPr lang="zh-CN" altLang="en-US" sz="1200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15" name="直接连接符 173068"/>
            <p:cNvSpPr>
              <a:spLocks noChangeShapeType="1"/>
            </p:cNvSpPr>
            <p:nvPr/>
          </p:nvSpPr>
          <p:spPr bwMode="auto">
            <a:xfrm flipH="1">
              <a:off x="4087" y="5400"/>
              <a:ext cx="12" cy="434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" name="直接连接符 173068"/>
            <p:cNvSpPr>
              <a:spLocks noChangeShapeType="1"/>
            </p:cNvSpPr>
            <p:nvPr/>
          </p:nvSpPr>
          <p:spPr bwMode="auto">
            <a:xfrm flipH="1">
              <a:off x="4064" y="6513"/>
              <a:ext cx="12" cy="434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9" name="组合 28"/>
            <p:cNvGrpSpPr/>
            <p:nvPr/>
          </p:nvGrpSpPr>
          <p:grpSpPr>
            <a:xfrm>
              <a:off x="2471" y="8069"/>
              <a:ext cx="3188" cy="1136"/>
              <a:chOff x="2457" y="2443"/>
              <a:chExt cx="3188" cy="1136"/>
            </a:xfrm>
          </p:grpSpPr>
          <p:sp>
            <p:nvSpPr>
              <p:cNvPr id="30" name="直接连接符 173068"/>
              <p:cNvSpPr>
                <a:spLocks noChangeShapeType="1"/>
              </p:cNvSpPr>
              <p:nvPr/>
            </p:nvSpPr>
            <p:spPr bwMode="auto">
              <a:xfrm flipH="1">
                <a:off x="4052" y="3145"/>
                <a:ext cx="12" cy="434"/>
              </a:xfrm>
              <a:prstGeom prst="line">
                <a:avLst/>
              </a:prstGeom>
              <a:noFill/>
              <a:ln w="28575">
                <a:solidFill>
                  <a:srgbClr val="0072EA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31" name="组合 30"/>
              <p:cNvGrpSpPr/>
              <p:nvPr/>
            </p:nvGrpSpPr>
            <p:grpSpPr>
              <a:xfrm>
                <a:off x="2457" y="2443"/>
                <a:ext cx="3188" cy="702"/>
                <a:chOff x="2442" y="3133"/>
                <a:chExt cx="3188" cy="702"/>
              </a:xfrm>
            </p:grpSpPr>
            <p:sp>
              <p:nvSpPr>
                <p:cNvPr id="32" name="平行四边形 173073"/>
                <p:cNvSpPr>
                  <a:spLocks noChangeArrowheads="1"/>
                </p:cNvSpPr>
                <p:nvPr/>
              </p:nvSpPr>
              <p:spPr bwMode="auto">
                <a:xfrm>
                  <a:off x="2442" y="3133"/>
                  <a:ext cx="3188" cy="702"/>
                </a:xfrm>
                <a:prstGeom prst="parallelogram">
                  <a:avLst>
                    <a:gd name="adj" fmla="val 114549"/>
                  </a:avLst>
                </a:prstGeom>
                <a:solidFill>
                  <a:schemeClr val="accent1"/>
                </a:solidFill>
                <a:ln w="9525">
                  <a:noFill/>
                  <a:miter lim="800000"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33" name="文本框 173074"/>
                <p:cNvSpPr txBox="1">
                  <a:spLocks noChangeArrowheads="1"/>
                </p:cNvSpPr>
                <p:nvPr/>
              </p:nvSpPr>
              <p:spPr bwMode="auto">
                <a:xfrm>
                  <a:off x="2712" y="3171"/>
                  <a:ext cx="2790" cy="434"/>
                </a:xfrm>
                <a:prstGeom prst="rect">
                  <a:avLst/>
                </a:prstGeom>
                <a:noFill/>
                <a:ln w="9525">
                  <a:noFill/>
                  <a:miter lim="800000"/>
                </a:ln>
              </p:spPr>
              <p:txBody>
                <a:bodyPr wrap="square">
                  <a:spAutoFit/>
                </a:bodyPr>
                <a:lstStyle/>
                <a:p>
                  <a:pPr algn="ctr"/>
                  <a:r>
                    <a:rPr lang="zh-CN" altLang="en-US" sz="1200">
                      <a:solidFill>
                        <a:schemeClr val="bg1"/>
                      </a:solidFill>
                      <a:ea typeface="宋体" panose="02010600030101010101" pitchFamily="2" charset="-122"/>
                    </a:rPr>
                    <a:t>输出原数、翻转数</a:t>
                  </a:r>
                  <a:endParaRPr lang="zh-CN" altLang="en-US" sz="1200">
                    <a:solidFill>
                      <a:schemeClr val="bg1"/>
                    </a:solidFill>
                    <a:ea typeface="宋体" panose="02010600030101010101" pitchFamily="2" charset="-122"/>
                  </a:endParaRPr>
                </a:p>
              </p:txBody>
            </p:sp>
          </p:grpSp>
        </p:grpSp>
        <p:sp>
          <p:nvSpPr>
            <p:cNvPr id="34" name="圆角矩形 173070"/>
            <p:cNvSpPr>
              <a:spLocks noChangeArrowheads="1"/>
            </p:cNvSpPr>
            <p:nvPr/>
          </p:nvSpPr>
          <p:spPr bwMode="auto">
            <a:xfrm>
              <a:off x="3133" y="9213"/>
              <a:ext cx="1958" cy="577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noFill/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5" name="文本框 173071"/>
            <p:cNvSpPr txBox="1">
              <a:spLocks noChangeArrowheads="1"/>
            </p:cNvSpPr>
            <p:nvPr/>
          </p:nvSpPr>
          <p:spPr bwMode="auto">
            <a:xfrm>
              <a:off x="3676" y="9223"/>
              <a:ext cx="945" cy="434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 wrap="square">
              <a:spAutoFit/>
            </a:bodyPr>
            <a:p>
              <a:r>
                <a:rPr lang="zh-CN" altLang="zh-CN" sz="1200">
                  <a:solidFill>
                    <a:schemeClr val="bg1"/>
                  </a:solidFill>
                  <a:ea typeface="宋体" panose="02010600030101010101" pitchFamily="2" charset="-122"/>
                </a:rPr>
                <a:t>结束</a:t>
              </a:r>
              <a:endParaRPr lang="zh-CN" altLang="zh-CN" sz="1200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4" name="矩形 3"/>
            <p:cNvSpPr/>
            <p:nvPr/>
          </p:nvSpPr>
          <p:spPr>
            <a:xfrm>
              <a:off x="2566" y="3584"/>
              <a:ext cx="2946" cy="7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  <a:sym typeface="+mn-ea"/>
                </a:rPr>
                <a:t>得到其百位数</a:t>
              </a:r>
              <a:endParaRPr lang="zh-CN" altLang="en-US"/>
            </a:p>
          </p:txBody>
        </p:sp>
        <p:sp>
          <p:nvSpPr>
            <p:cNvPr id="5" name="矩形 4"/>
            <p:cNvSpPr/>
            <p:nvPr/>
          </p:nvSpPr>
          <p:spPr>
            <a:xfrm>
              <a:off x="2585" y="4686"/>
              <a:ext cx="2946" cy="7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  <a:sym typeface="+mn-ea"/>
                </a:rPr>
                <a:t>得到其拾位数</a:t>
              </a:r>
              <a:endParaRPr lang="zh-CN" altLang="en-US"/>
            </a:p>
          </p:txBody>
        </p:sp>
        <p:sp>
          <p:nvSpPr>
            <p:cNvPr id="36" name="矩形 35"/>
            <p:cNvSpPr/>
            <p:nvPr/>
          </p:nvSpPr>
          <p:spPr>
            <a:xfrm>
              <a:off x="2585" y="5799"/>
              <a:ext cx="2946" cy="7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  <a:sym typeface="+mn-ea"/>
                </a:rPr>
                <a:t>得到其个位数</a:t>
              </a:r>
              <a:endParaRPr lang="zh-CN" altLang="en-US"/>
            </a:p>
          </p:txBody>
        </p:sp>
        <p:sp>
          <p:nvSpPr>
            <p:cNvPr id="37" name="矩形 36"/>
            <p:cNvSpPr/>
            <p:nvPr/>
          </p:nvSpPr>
          <p:spPr>
            <a:xfrm>
              <a:off x="2577" y="6947"/>
              <a:ext cx="2946" cy="71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  <a:sym typeface="+mn-ea"/>
                </a:rPr>
                <a:t>得到翻转数</a:t>
              </a:r>
              <a:endParaRPr lang="zh-CN" altLang="en-US"/>
            </a:p>
          </p:txBody>
        </p:sp>
        <p:sp>
          <p:nvSpPr>
            <p:cNvPr id="38" name="直接连接符 173068"/>
            <p:cNvSpPr>
              <a:spLocks noChangeShapeType="1"/>
            </p:cNvSpPr>
            <p:nvPr/>
          </p:nvSpPr>
          <p:spPr bwMode="auto">
            <a:xfrm flipH="1">
              <a:off x="4039" y="7673"/>
              <a:ext cx="12" cy="434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40" name="文本框 39"/>
          <p:cNvSpPr txBox="1"/>
          <p:nvPr/>
        </p:nvSpPr>
        <p:spPr>
          <a:xfrm>
            <a:off x="3693160" y="569595"/>
            <a:ext cx="72440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输入一个三位数，计算输出其翻转数。如</a:t>
            </a:r>
            <a:r>
              <a:rPr lang="en-US" altLang="zh-CN"/>
              <a:t>128</a:t>
            </a:r>
            <a:r>
              <a:rPr lang="zh-CN" altLang="en-US"/>
              <a:t>，输出</a:t>
            </a:r>
            <a:r>
              <a:rPr lang="en-US" altLang="zh-CN"/>
              <a:t>821</a:t>
            </a:r>
            <a:r>
              <a:rPr lang="zh-CN" altLang="en-US"/>
              <a:t>。</a:t>
            </a:r>
            <a:endParaRPr lang="zh-CN" altLang="en-US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2" grpId="0"/>
      <p:bldP spid="2" grpId="1"/>
      <p:bldP spid="40" grpId="0"/>
      <p:bldP spid="40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矩形 178179"/>
          <p:cNvSpPr>
            <a:spLocks noChangeArrowheads="1"/>
          </p:cNvSpPr>
          <p:nvPr/>
        </p:nvSpPr>
        <p:spPr bwMode="auto">
          <a:xfrm>
            <a:off x="138748" y="227648"/>
            <a:ext cx="3244215" cy="534035"/>
          </a:xfrm>
          <a:prstGeom prst="rect">
            <a:avLst/>
          </a:prstGeom>
          <a:noFill/>
          <a:ln w="12700">
            <a:noFill/>
            <a:miter lim="800000"/>
          </a:ln>
        </p:spPr>
        <p:txBody>
          <a:bodyPr wrap="none">
            <a:spAutoFit/>
          </a:bodyPr>
          <a:lstStyle/>
          <a:p>
            <a:pPr marL="171450" indent="-171450" algn="ctr">
              <a:lnSpc>
                <a:spcPct val="90000"/>
              </a:lnSpc>
              <a:spcBef>
                <a:spcPct val="35000"/>
              </a:spcBef>
              <a:spcAft>
                <a:spcPct val="15000"/>
              </a:spcAft>
              <a:buClr>
                <a:schemeClr val="tx1"/>
              </a:buClr>
              <a:buSzPct val="65000"/>
            </a:pPr>
            <a:r>
              <a:rPr lang="zh-CN" altLang="en-US" sz="3200" b="1">
                <a:ea typeface="宋体" panose="02010600030101010101" pitchFamily="2" charset="-122"/>
              </a:rPr>
              <a:t>“计算两数之商</a:t>
            </a:r>
            <a:r>
              <a:rPr lang="en-US" altLang="zh-CN" sz="3200" b="1">
                <a:ea typeface="宋体" panose="02010600030101010101" pitchFamily="2" charset="-122"/>
              </a:rPr>
              <a:t>”</a:t>
            </a:r>
            <a:endParaRPr lang="en-US" altLang="zh-CN" sz="3200" b="1">
              <a:ea typeface="宋体" panose="02010600030101010101" pitchFamily="2" charset="-122"/>
            </a:endParaRPr>
          </a:p>
        </p:txBody>
      </p:sp>
      <p:grpSp>
        <p:nvGrpSpPr>
          <p:cNvPr id="21508" name="组合 178186"/>
          <p:cNvGrpSpPr/>
          <p:nvPr/>
        </p:nvGrpSpPr>
        <p:grpSpPr bwMode="auto">
          <a:xfrm>
            <a:off x="3819843" y="992823"/>
            <a:ext cx="2662237" cy="4322762"/>
            <a:chOff x="3219" y="896"/>
            <a:chExt cx="1677" cy="2724"/>
          </a:xfrm>
        </p:grpSpPr>
        <p:sp>
          <p:nvSpPr>
            <p:cNvPr id="21511" name="平行四边形 178187"/>
            <p:cNvSpPr>
              <a:spLocks noChangeArrowheads="1"/>
            </p:cNvSpPr>
            <p:nvPr/>
          </p:nvSpPr>
          <p:spPr bwMode="auto">
            <a:xfrm>
              <a:off x="3219" y="1420"/>
              <a:ext cx="1677" cy="366"/>
            </a:xfrm>
            <a:prstGeom prst="parallelogram">
              <a:avLst>
                <a:gd name="adj" fmla="val 114549"/>
              </a:avLst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512" name="平行四边形 178188"/>
            <p:cNvSpPr>
              <a:spLocks noChangeArrowheads="1"/>
            </p:cNvSpPr>
            <p:nvPr/>
          </p:nvSpPr>
          <p:spPr bwMode="auto">
            <a:xfrm>
              <a:off x="3263" y="2743"/>
              <a:ext cx="1633" cy="384"/>
            </a:xfrm>
            <a:prstGeom prst="parallelogram">
              <a:avLst>
                <a:gd name="adj" fmla="val 106315"/>
              </a:avLst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1513" name="组合 178189"/>
            <p:cNvGrpSpPr/>
            <p:nvPr/>
          </p:nvGrpSpPr>
          <p:grpSpPr bwMode="auto">
            <a:xfrm>
              <a:off x="3370" y="896"/>
              <a:ext cx="1392" cy="2723"/>
              <a:chOff x="3354" y="897"/>
              <a:chExt cx="1392" cy="2723"/>
            </a:xfrm>
          </p:grpSpPr>
          <p:sp>
            <p:nvSpPr>
              <p:cNvPr id="21514" name="直接连接符 178190"/>
              <p:cNvSpPr>
                <a:spLocks noChangeShapeType="1"/>
              </p:cNvSpPr>
              <p:nvPr/>
            </p:nvSpPr>
            <p:spPr bwMode="auto">
              <a:xfrm>
                <a:off x="3964" y="1169"/>
                <a:ext cx="1" cy="226"/>
              </a:xfrm>
              <a:prstGeom prst="line">
                <a:avLst/>
              </a:prstGeom>
              <a:noFill/>
              <a:ln w="28575">
                <a:solidFill>
                  <a:srgbClr val="0072EA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15" name="直接连接符 178191"/>
              <p:cNvSpPr>
                <a:spLocks noChangeShapeType="1"/>
              </p:cNvSpPr>
              <p:nvPr/>
            </p:nvSpPr>
            <p:spPr bwMode="auto">
              <a:xfrm>
                <a:off x="3966" y="1828"/>
                <a:ext cx="0" cy="227"/>
              </a:xfrm>
              <a:prstGeom prst="line">
                <a:avLst/>
              </a:prstGeom>
              <a:noFill/>
              <a:ln w="28575">
                <a:solidFill>
                  <a:srgbClr val="0072EA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1516" name="直接连接符 178192"/>
              <p:cNvSpPr>
                <a:spLocks noChangeShapeType="1"/>
              </p:cNvSpPr>
              <p:nvPr/>
            </p:nvSpPr>
            <p:spPr bwMode="auto">
              <a:xfrm>
                <a:off x="3966" y="2495"/>
                <a:ext cx="0" cy="227"/>
              </a:xfrm>
              <a:prstGeom prst="line">
                <a:avLst/>
              </a:prstGeom>
              <a:noFill/>
              <a:ln w="28575">
                <a:solidFill>
                  <a:srgbClr val="0072EA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grpSp>
            <p:nvGrpSpPr>
              <p:cNvPr id="21517" name="组合 178193"/>
              <p:cNvGrpSpPr/>
              <p:nvPr/>
            </p:nvGrpSpPr>
            <p:grpSpPr bwMode="auto">
              <a:xfrm>
                <a:off x="3509" y="897"/>
                <a:ext cx="952" cy="272"/>
                <a:chOff x="0" y="0"/>
                <a:chExt cx="2380" cy="681"/>
              </a:xfrm>
            </p:grpSpPr>
            <p:sp>
              <p:nvSpPr>
                <p:cNvPr id="21525" name="圆角矩形 178194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380" cy="681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1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1526" name="文本框 178195"/>
                <p:cNvSpPr txBox="1">
                  <a:spLocks noChangeArrowheads="1"/>
                </p:cNvSpPr>
                <p:nvPr/>
              </p:nvSpPr>
              <p:spPr bwMode="auto">
                <a:xfrm>
                  <a:off x="567" y="67"/>
                  <a:ext cx="1398" cy="57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r>
                    <a:rPr lang="zh-CN" altLang="en-US">
                      <a:solidFill>
                        <a:schemeClr val="bg1"/>
                      </a:solidFill>
                      <a:ea typeface="宋体" panose="02010600030101010101" pitchFamily="2" charset="-122"/>
                    </a:rPr>
                    <a:t>开始</a:t>
                  </a:r>
                  <a:endParaRPr lang="zh-CN" altLang="en-US">
                    <a:solidFill>
                      <a:schemeClr val="bg1"/>
                    </a:solidFill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21518" name="文本框 178196"/>
              <p:cNvSpPr txBox="1">
                <a:spLocks noChangeArrowheads="1"/>
              </p:cNvSpPr>
              <p:nvPr/>
            </p:nvSpPr>
            <p:spPr bwMode="auto">
              <a:xfrm>
                <a:off x="3482" y="1420"/>
                <a:ext cx="1197" cy="365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r>
                  <a:rPr lang="zh-CN" altLang="en-US" sz="1600">
                    <a:solidFill>
                      <a:schemeClr val="bg1"/>
                    </a:solidFill>
                    <a:ea typeface="宋体" panose="02010600030101010101" pitchFamily="2" charset="-122"/>
                  </a:rPr>
                  <a:t>将输入的两数，</a:t>
                </a:r>
                <a:endParaRPr lang="zh-CN" altLang="en-US" sz="1600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  <a:p>
                <a:r>
                  <a:rPr lang="zh-CN" altLang="en-US" sz="1600">
                    <a:solidFill>
                      <a:schemeClr val="bg1"/>
                    </a:solidFill>
                    <a:ea typeface="宋体" panose="02010600030101010101" pitchFamily="2" charset="-122"/>
                  </a:rPr>
                  <a:t>赋值给变量</a:t>
                </a:r>
                <a:r>
                  <a:rPr lang="en-US" altLang="zh-CN" sz="1600">
                    <a:solidFill>
                      <a:schemeClr val="bg1"/>
                    </a:solidFill>
                    <a:ea typeface="宋体" panose="02010600030101010101" pitchFamily="2" charset="-122"/>
                  </a:rPr>
                  <a:t>a，b</a:t>
                </a:r>
                <a:endParaRPr lang="en-US" altLang="zh-CN" sz="1600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</p:txBody>
          </p:sp>
          <p:sp>
            <p:nvSpPr>
              <p:cNvPr id="21519" name="文本框 178197"/>
              <p:cNvSpPr txBox="1">
                <a:spLocks noChangeArrowheads="1"/>
              </p:cNvSpPr>
              <p:nvPr/>
            </p:nvSpPr>
            <p:spPr bwMode="auto">
              <a:xfrm>
                <a:off x="3354" y="2055"/>
                <a:ext cx="1392" cy="403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r>
                  <a:rPr lang="zh-CN" altLang="en-US">
                    <a:solidFill>
                      <a:schemeClr val="bg1"/>
                    </a:solidFill>
                    <a:ea typeface="宋体" panose="02010600030101010101" pitchFamily="2" charset="-122"/>
                  </a:rPr>
                  <a:t>    计算a</a:t>
                </a:r>
                <a:r>
                  <a:rPr lang="en-US" altLang="zh-CN">
                    <a:solidFill>
                      <a:schemeClr val="bg1"/>
                    </a:solidFill>
                    <a:ea typeface="宋体" panose="02010600030101010101" pitchFamily="2" charset="-122"/>
                  </a:rPr>
                  <a:t>/b</a:t>
                </a:r>
                <a:r>
                  <a:rPr lang="zh-CN" altLang="en-US">
                    <a:solidFill>
                      <a:schemeClr val="bg1"/>
                    </a:solidFill>
                    <a:ea typeface="宋体" panose="02010600030101010101" pitchFamily="2" charset="-122"/>
                  </a:rPr>
                  <a:t>的值,</a:t>
                </a:r>
                <a:endParaRPr lang="zh-CN" altLang="en-US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  <a:p>
                <a:r>
                  <a:rPr lang="zh-CN" altLang="en-US">
                    <a:solidFill>
                      <a:schemeClr val="bg1"/>
                    </a:solidFill>
                    <a:ea typeface="宋体" panose="02010600030101010101" pitchFamily="2" charset="-122"/>
                  </a:rPr>
                  <a:t>    并赋给变量</a:t>
                </a:r>
                <a:r>
                  <a:rPr lang="en-US" altLang="zh-CN">
                    <a:solidFill>
                      <a:schemeClr val="bg1"/>
                    </a:solidFill>
                    <a:ea typeface="宋体" panose="02010600030101010101" pitchFamily="2" charset="-122"/>
                  </a:rPr>
                  <a:t>c</a:t>
                </a:r>
                <a:endParaRPr lang="en-US" altLang="zh-CN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</p:txBody>
          </p:sp>
          <p:sp>
            <p:nvSpPr>
              <p:cNvPr id="21520" name="文本框 178198"/>
              <p:cNvSpPr txBox="1">
                <a:spLocks noChangeArrowheads="1"/>
              </p:cNvSpPr>
              <p:nvPr/>
            </p:nvSpPr>
            <p:spPr bwMode="auto">
              <a:xfrm>
                <a:off x="3594" y="2820"/>
                <a:ext cx="1152" cy="230"/>
              </a:xfrm>
              <a:prstGeom prst="rect">
                <a:avLst/>
              </a:prstGeom>
              <a:noFill/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r>
                  <a:rPr lang="zh-CN" altLang="en-US">
                    <a:solidFill>
                      <a:schemeClr val="bg1"/>
                    </a:solidFill>
                    <a:ea typeface="宋体" panose="02010600030101010101" pitchFamily="2" charset="-122"/>
                  </a:rPr>
                  <a:t>输出</a:t>
                </a:r>
                <a:r>
                  <a:rPr lang="en-US" altLang="en-US">
                    <a:solidFill>
                      <a:schemeClr val="bg1"/>
                    </a:solidFill>
                    <a:ea typeface="宋体" panose="02010600030101010101" pitchFamily="2" charset="-122"/>
                  </a:rPr>
                  <a:t>c</a:t>
                </a:r>
                <a:endParaRPr lang="zh-CN" altLang="en-US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</p:txBody>
          </p:sp>
          <p:grpSp>
            <p:nvGrpSpPr>
              <p:cNvPr id="21521" name="组合 178199"/>
              <p:cNvGrpSpPr/>
              <p:nvPr/>
            </p:nvGrpSpPr>
            <p:grpSpPr bwMode="auto">
              <a:xfrm>
                <a:off x="3490" y="3348"/>
                <a:ext cx="952" cy="272"/>
                <a:chOff x="0" y="0"/>
                <a:chExt cx="2380" cy="681"/>
              </a:xfrm>
            </p:grpSpPr>
            <p:sp>
              <p:nvSpPr>
                <p:cNvPr id="21523" name="圆角矩形 178200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2380" cy="681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accent1"/>
                </a:solidFill>
                <a:ln w="9525">
                  <a:noFill/>
                  <a:round/>
                </a:ln>
              </p:spPr>
              <p:txBody>
                <a:bodyPr/>
                <a:lstStyle/>
                <a:p>
                  <a:endParaRPr lang="zh-CN" altLang="en-US"/>
                </a:p>
              </p:txBody>
            </p:sp>
            <p:sp>
              <p:nvSpPr>
                <p:cNvPr id="21524" name="文本框 178201"/>
                <p:cNvSpPr txBox="1">
                  <a:spLocks noChangeArrowheads="1"/>
                </p:cNvSpPr>
                <p:nvPr/>
              </p:nvSpPr>
              <p:spPr bwMode="auto">
                <a:xfrm>
                  <a:off x="567" y="67"/>
                  <a:ext cx="1398" cy="576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noFill/>
                  <a:miter lim="800000"/>
                </a:ln>
              </p:spPr>
              <p:txBody>
                <a:bodyPr>
                  <a:spAutoFit/>
                </a:bodyPr>
                <a:lstStyle/>
                <a:p>
                  <a:r>
                    <a:rPr lang="zh-CN" altLang="en-US">
                      <a:solidFill>
                        <a:schemeClr val="bg1"/>
                      </a:solidFill>
                      <a:ea typeface="宋体" panose="02010600030101010101" pitchFamily="2" charset="-122"/>
                    </a:rPr>
                    <a:t>结束</a:t>
                  </a:r>
                  <a:endParaRPr lang="zh-CN" altLang="en-US">
                    <a:solidFill>
                      <a:schemeClr val="bg1"/>
                    </a:solidFill>
                    <a:ea typeface="宋体" panose="02010600030101010101" pitchFamily="2" charset="-122"/>
                  </a:endParaRPr>
                </a:p>
              </p:txBody>
            </p:sp>
          </p:grpSp>
          <p:sp>
            <p:nvSpPr>
              <p:cNvPr id="21522" name="直接连接符 178202"/>
              <p:cNvSpPr>
                <a:spLocks noChangeShapeType="1"/>
              </p:cNvSpPr>
              <p:nvPr/>
            </p:nvSpPr>
            <p:spPr bwMode="auto">
              <a:xfrm>
                <a:off x="3966" y="3104"/>
                <a:ext cx="0" cy="227"/>
              </a:xfrm>
              <a:prstGeom prst="line">
                <a:avLst/>
              </a:prstGeom>
              <a:noFill/>
              <a:ln w="28575">
                <a:solidFill>
                  <a:srgbClr val="0072EA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178206" name="文本框 178205"/>
          <p:cNvSpPr txBox="1">
            <a:spLocks noChangeArrowheads="1"/>
          </p:cNvSpPr>
          <p:nvPr/>
        </p:nvSpPr>
        <p:spPr bwMode="auto">
          <a:xfrm>
            <a:off x="2070100" y="5695950"/>
            <a:ext cx="7905750" cy="536575"/>
          </a:xfrm>
          <a:prstGeom prst="rect">
            <a:avLst/>
          </a:prstGeom>
          <a:noFill/>
          <a:ln w="12700">
            <a:noFill/>
            <a:miter lim="800000"/>
          </a:ln>
        </p:spPr>
        <p:txBody>
          <a:bodyPr wrap="none">
            <a:spAutoFit/>
          </a:bodyPr>
          <a:lstStyle/>
          <a:p>
            <a:pPr marL="171450" indent="-171450" algn="ctr">
              <a:lnSpc>
                <a:spcPct val="90000"/>
              </a:lnSpc>
              <a:spcBef>
                <a:spcPct val="35000"/>
              </a:spcBef>
              <a:spcAft>
                <a:spcPct val="15000"/>
              </a:spcAft>
              <a:buClr>
                <a:schemeClr val="tx1"/>
              </a:buClr>
              <a:buSzPct val="65000"/>
            </a:pPr>
            <a:r>
              <a:rPr lang="zh-CN" altLang="en-US" sz="3200">
                <a:ea typeface="宋体" panose="02010600030101010101" pitchFamily="2" charset="-122"/>
              </a:rPr>
              <a:t>程序考虑的完全吗？什么时候会没有结果？</a:t>
            </a:r>
            <a:endParaRPr lang="zh-CN" altLang="en-US" sz="3200"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820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文本框 179202"/>
          <p:cNvSpPr txBox="1">
            <a:spLocks noChangeArrowheads="1"/>
          </p:cNvSpPr>
          <p:nvPr/>
        </p:nvSpPr>
        <p:spPr bwMode="auto">
          <a:xfrm>
            <a:off x="1933575" y="2508250"/>
            <a:ext cx="2952750" cy="175323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b="1">
                <a:solidFill>
                  <a:schemeClr val="accent2"/>
                </a:solidFill>
                <a:ea typeface="宋体" panose="02010600030101010101" pitchFamily="2" charset="-122"/>
              </a:rPr>
              <a:t>如果 </a:t>
            </a:r>
            <a:r>
              <a:rPr lang="en-US" altLang="zh-CN" b="1">
                <a:solidFill>
                  <a:schemeClr val="accent2"/>
                </a:solidFill>
                <a:ea typeface="宋体" panose="02010600030101010101" pitchFamily="2" charset="-122"/>
              </a:rPr>
              <a:t>b=0 </a:t>
            </a:r>
            <a:r>
              <a:rPr lang="zh-CN" altLang="en-US" b="1">
                <a:solidFill>
                  <a:schemeClr val="accent2"/>
                </a:solidFill>
                <a:ea typeface="宋体" panose="02010600030101010101" pitchFamily="2" charset="-122"/>
              </a:rPr>
              <a:t>那么</a:t>
            </a:r>
            <a:endParaRPr lang="zh-CN" altLang="en-US" b="1">
              <a:solidFill>
                <a:schemeClr val="accent2"/>
              </a:solidFill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>
                <a:solidFill>
                  <a:schemeClr val="accent2"/>
                </a:solidFill>
                <a:ea typeface="宋体" panose="02010600030101010101" pitchFamily="2" charset="-122"/>
              </a:rPr>
              <a:t>       出现”除数为</a:t>
            </a:r>
            <a:r>
              <a:rPr lang="en-US" altLang="zh-CN" b="1">
                <a:solidFill>
                  <a:schemeClr val="accent2"/>
                </a:solidFill>
                <a:ea typeface="宋体" panose="02010600030101010101" pitchFamily="2" charset="-122"/>
              </a:rPr>
              <a:t>0”</a:t>
            </a:r>
            <a:r>
              <a:rPr lang="zh-CN" altLang="en-US" b="1">
                <a:solidFill>
                  <a:schemeClr val="accent2"/>
                </a:solidFill>
                <a:ea typeface="宋体" panose="02010600030101010101" pitchFamily="2" charset="-122"/>
              </a:rPr>
              <a:t>提示</a:t>
            </a:r>
            <a:endParaRPr lang="en-US" altLang="zh-CN" b="1">
              <a:solidFill>
                <a:schemeClr val="accent2"/>
              </a:solidFill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zh-CN" altLang="en-US" b="1">
                <a:solidFill>
                  <a:schemeClr val="accent2"/>
                </a:solidFill>
                <a:ea typeface="宋体" panose="02010600030101010101" pitchFamily="2" charset="-122"/>
              </a:rPr>
              <a:t>否则</a:t>
            </a:r>
            <a:endParaRPr lang="zh-CN" altLang="en-US" b="1">
              <a:solidFill>
                <a:schemeClr val="accent2"/>
              </a:solidFill>
              <a:ea typeface="宋体" panose="02010600030101010101" pitchFamily="2" charset="-122"/>
            </a:endParaRPr>
          </a:p>
          <a:p>
            <a:pPr>
              <a:lnSpc>
                <a:spcPct val="150000"/>
              </a:lnSpc>
            </a:pPr>
            <a:r>
              <a:rPr lang="en-US" altLang="zh-CN">
                <a:ea typeface="宋体" panose="02010600030101010101" pitchFamily="2" charset="-122"/>
              </a:rPr>
              <a:t>      </a:t>
            </a:r>
            <a:r>
              <a:rPr lang="zh-CN" altLang="en-US" sz="1800" b="1">
                <a:solidFill>
                  <a:schemeClr val="accent2"/>
                </a:solidFill>
                <a:ea typeface="宋体" panose="02010600030101010101" pitchFamily="2" charset="-122"/>
              </a:rPr>
              <a:t>输出计算结果  </a:t>
            </a:r>
            <a:r>
              <a:rPr lang="en-US" altLang="zh-CN">
                <a:ea typeface="宋体" panose="02010600030101010101" pitchFamily="2" charset="-122"/>
              </a:rPr>
              <a:t>  </a:t>
            </a:r>
            <a:endParaRPr lang="zh-CN" altLang="en-US">
              <a:ea typeface="宋体" panose="02010600030101010101" pitchFamily="2" charset="-122"/>
            </a:endParaRPr>
          </a:p>
        </p:txBody>
      </p:sp>
      <p:sp>
        <p:nvSpPr>
          <p:cNvPr id="22531" name="矩形 179203"/>
          <p:cNvSpPr>
            <a:spLocks noChangeArrowheads="1"/>
          </p:cNvSpPr>
          <p:nvPr/>
        </p:nvSpPr>
        <p:spPr bwMode="auto">
          <a:xfrm>
            <a:off x="1990725" y="1423988"/>
            <a:ext cx="2419350" cy="438150"/>
          </a:xfrm>
          <a:prstGeom prst="rect">
            <a:avLst/>
          </a:prstGeom>
          <a:noFill/>
          <a:ln w="12700">
            <a:noFill/>
            <a:miter lim="800000"/>
          </a:ln>
        </p:spPr>
        <p:txBody>
          <a:bodyPr wrap="none">
            <a:spAutoFit/>
          </a:bodyPr>
          <a:lstStyle/>
          <a:p>
            <a:pPr marL="171450" indent="-171450" algn="ctr">
              <a:lnSpc>
                <a:spcPct val="90000"/>
              </a:lnSpc>
              <a:spcBef>
                <a:spcPct val="35000"/>
              </a:spcBef>
              <a:spcAft>
                <a:spcPct val="15000"/>
              </a:spcAft>
              <a:buClr>
                <a:schemeClr val="tx1"/>
              </a:buClr>
              <a:buSzPct val="65000"/>
            </a:pPr>
            <a:r>
              <a:rPr lang="zh-CN" altLang="en-US" sz="2400">
                <a:ea typeface="宋体" panose="02010600030101010101" pitchFamily="2" charset="-122"/>
              </a:rPr>
              <a:t>“计算两数之商</a:t>
            </a:r>
            <a:r>
              <a:rPr lang="en-US" altLang="zh-CN" sz="2400">
                <a:ea typeface="宋体" panose="02010600030101010101" pitchFamily="2" charset="-122"/>
              </a:rPr>
              <a:t>”</a:t>
            </a:r>
            <a:endParaRPr lang="zh-CN" altLang="en-US" sz="2400">
              <a:ea typeface="宋体" panose="02010600030101010101" pitchFamily="2" charset="-122"/>
            </a:endParaRPr>
          </a:p>
        </p:txBody>
      </p:sp>
      <p:sp>
        <p:nvSpPr>
          <p:cNvPr id="22532" name="直接连接符 179227"/>
          <p:cNvSpPr>
            <a:spLocks noChangeShapeType="1"/>
          </p:cNvSpPr>
          <p:nvPr/>
        </p:nvSpPr>
        <p:spPr bwMode="auto">
          <a:xfrm>
            <a:off x="3178175" y="1831975"/>
            <a:ext cx="0" cy="571500"/>
          </a:xfrm>
          <a:prstGeom prst="line">
            <a:avLst/>
          </a:prstGeom>
          <a:noFill/>
          <a:ln w="28575">
            <a:solidFill>
              <a:schemeClr val="tx2"/>
            </a:solidFill>
            <a:rou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grpSp>
        <p:nvGrpSpPr>
          <p:cNvPr id="179247" name="组合 179246"/>
          <p:cNvGrpSpPr/>
          <p:nvPr/>
        </p:nvGrpSpPr>
        <p:grpSpPr bwMode="auto">
          <a:xfrm>
            <a:off x="5567363" y="141288"/>
            <a:ext cx="4943475" cy="6138862"/>
            <a:chOff x="2555" y="225"/>
            <a:chExt cx="3114" cy="3867"/>
          </a:xfrm>
        </p:grpSpPr>
        <p:sp>
          <p:nvSpPr>
            <p:cNvPr id="22537" name="平行四边形 179211"/>
            <p:cNvSpPr>
              <a:spLocks noChangeArrowheads="1"/>
            </p:cNvSpPr>
            <p:nvPr/>
          </p:nvSpPr>
          <p:spPr bwMode="auto">
            <a:xfrm>
              <a:off x="2555" y="748"/>
              <a:ext cx="1677" cy="366"/>
            </a:xfrm>
            <a:prstGeom prst="parallelogram">
              <a:avLst>
                <a:gd name="adj" fmla="val 114549"/>
              </a:avLst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38" name="平行四边形 179212"/>
            <p:cNvSpPr>
              <a:spLocks noChangeArrowheads="1"/>
            </p:cNvSpPr>
            <p:nvPr/>
          </p:nvSpPr>
          <p:spPr bwMode="auto">
            <a:xfrm>
              <a:off x="2599" y="3039"/>
              <a:ext cx="1633" cy="384"/>
            </a:xfrm>
            <a:prstGeom prst="parallelogram">
              <a:avLst>
                <a:gd name="adj" fmla="val 106315"/>
              </a:avLst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39" name="直接连接符 179214"/>
            <p:cNvSpPr>
              <a:spLocks noChangeShapeType="1"/>
            </p:cNvSpPr>
            <p:nvPr/>
          </p:nvSpPr>
          <p:spPr bwMode="auto">
            <a:xfrm>
              <a:off x="3316" y="497"/>
              <a:ext cx="1" cy="226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40" name="直接连接符 179215"/>
            <p:cNvSpPr>
              <a:spLocks noChangeShapeType="1"/>
            </p:cNvSpPr>
            <p:nvPr/>
          </p:nvSpPr>
          <p:spPr bwMode="auto">
            <a:xfrm>
              <a:off x="3318" y="1156"/>
              <a:ext cx="0" cy="227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41" name="直接连接符 179216"/>
            <p:cNvSpPr>
              <a:spLocks noChangeShapeType="1"/>
            </p:cNvSpPr>
            <p:nvPr/>
          </p:nvSpPr>
          <p:spPr bwMode="auto">
            <a:xfrm>
              <a:off x="3318" y="2791"/>
              <a:ext cx="0" cy="227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2542" name="组合 179217"/>
            <p:cNvGrpSpPr/>
            <p:nvPr/>
          </p:nvGrpSpPr>
          <p:grpSpPr bwMode="auto">
            <a:xfrm>
              <a:off x="2861" y="225"/>
              <a:ext cx="952" cy="272"/>
              <a:chOff x="0" y="0"/>
              <a:chExt cx="2380" cy="681"/>
            </a:xfrm>
          </p:grpSpPr>
          <p:sp>
            <p:nvSpPr>
              <p:cNvPr id="22559" name="圆角矩形 17921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380" cy="681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560" name="文本框 179219"/>
              <p:cNvSpPr txBox="1">
                <a:spLocks noChangeArrowheads="1"/>
              </p:cNvSpPr>
              <p:nvPr/>
            </p:nvSpPr>
            <p:spPr bwMode="auto">
              <a:xfrm>
                <a:off x="567" y="67"/>
                <a:ext cx="1398" cy="57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r>
                  <a:rPr lang="zh-CN" altLang="en-US">
                    <a:solidFill>
                      <a:schemeClr val="bg1"/>
                    </a:solidFill>
                    <a:ea typeface="宋体" panose="02010600030101010101" pitchFamily="2" charset="-122"/>
                  </a:rPr>
                  <a:t>开始</a:t>
                </a:r>
                <a:endParaRPr lang="zh-CN" altLang="en-US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22543" name="文本框 179220"/>
            <p:cNvSpPr txBox="1">
              <a:spLocks noChangeArrowheads="1"/>
            </p:cNvSpPr>
            <p:nvPr/>
          </p:nvSpPr>
          <p:spPr bwMode="auto">
            <a:xfrm>
              <a:off x="2834" y="748"/>
              <a:ext cx="1197" cy="36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1600">
                  <a:solidFill>
                    <a:schemeClr val="bg1"/>
                  </a:solidFill>
                  <a:ea typeface="宋体" panose="02010600030101010101" pitchFamily="2" charset="-122"/>
                </a:rPr>
                <a:t>将输入的两数，</a:t>
              </a:r>
              <a:endParaRPr lang="zh-CN" altLang="en-US" sz="1600">
                <a:solidFill>
                  <a:schemeClr val="bg1"/>
                </a:solidFill>
                <a:ea typeface="宋体" panose="02010600030101010101" pitchFamily="2" charset="-122"/>
              </a:endParaRPr>
            </a:p>
            <a:p>
              <a:r>
                <a:rPr lang="zh-CN" altLang="en-US" sz="1600">
                  <a:solidFill>
                    <a:schemeClr val="bg1"/>
                  </a:solidFill>
                  <a:ea typeface="宋体" panose="02010600030101010101" pitchFamily="2" charset="-122"/>
                </a:rPr>
                <a:t>赋值给变量</a:t>
              </a:r>
              <a:r>
                <a:rPr lang="en-US" altLang="zh-CN" sz="1600">
                  <a:solidFill>
                    <a:schemeClr val="bg1"/>
                  </a:solidFill>
                  <a:ea typeface="宋体" panose="02010600030101010101" pitchFamily="2" charset="-122"/>
                </a:rPr>
                <a:t>a，b</a:t>
              </a:r>
              <a:endParaRPr lang="en-US" altLang="zh-CN" sz="1600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22544" name="文本框 179221"/>
            <p:cNvSpPr txBox="1">
              <a:spLocks noChangeArrowheads="1"/>
            </p:cNvSpPr>
            <p:nvPr/>
          </p:nvSpPr>
          <p:spPr bwMode="auto">
            <a:xfrm>
              <a:off x="2706" y="2351"/>
              <a:ext cx="1392" cy="403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</a:rPr>
                <a:t>    计算a</a:t>
              </a:r>
              <a:r>
                <a:rPr lang="en-US" altLang="zh-CN">
                  <a:solidFill>
                    <a:schemeClr val="bg1"/>
                  </a:solidFill>
                  <a:ea typeface="宋体" panose="02010600030101010101" pitchFamily="2" charset="-122"/>
                </a:rPr>
                <a:t>/b</a:t>
              </a:r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</a:rPr>
                <a:t>的值,</a:t>
              </a:r>
              <a:endParaRPr lang="zh-CN" altLang="en-US">
                <a:solidFill>
                  <a:schemeClr val="bg1"/>
                </a:solidFill>
                <a:ea typeface="宋体" panose="02010600030101010101" pitchFamily="2" charset="-122"/>
              </a:endParaRPr>
            </a:p>
            <a:p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</a:rPr>
                <a:t>    并赋给变量</a:t>
              </a:r>
              <a:r>
                <a:rPr lang="en-US" altLang="zh-CN">
                  <a:solidFill>
                    <a:schemeClr val="bg1"/>
                  </a:solidFill>
                  <a:ea typeface="宋体" panose="02010600030101010101" pitchFamily="2" charset="-122"/>
                </a:rPr>
                <a:t>c</a:t>
              </a:r>
              <a:endParaRPr lang="en-US" altLang="zh-CN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22545" name="文本框 179222"/>
            <p:cNvSpPr txBox="1">
              <a:spLocks noChangeArrowheads="1"/>
            </p:cNvSpPr>
            <p:nvPr/>
          </p:nvSpPr>
          <p:spPr bwMode="auto">
            <a:xfrm>
              <a:off x="2974" y="3116"/>
              <a:ext cx="1152" cy="23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</a:rPr>
                <a:t>输出</a:t>
              </a:r>
              <a:r>
                <a:rPr lang="en-US" altLang="en-US">
                  <a:solidFill>
                    <a:schemeClr val="bg1"/>
                  </a:solidFill>
                  <a:ea typeface="宋体" panose="02010600030101010101" pitchFamily="2" charset="-122"/>
                </a:rPr>
                <a:t>c</a:t>
              </a:r>
              <a:endParaRPr lang="zh-CN" altLang="en-US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grpSp>
          <p:nvGrpSpPr>
            <p:cNvPr id="22546" name="组合 179223"/>
            <p:cNvGrpSpPr/>
            <p:nvPr/>
          </p:nvGrpSpPr>
          <p:grpSpPr bwMode="auto">
            <a:xfrm>
              <a:off x="2842" y="3820"/>
              <a:ext cx="952" cy="272"/>
              <a:chOff x="0" y="0"/>
              <a:chExt cx="2380" cy="681"/>
            </a:xfrm>
          </p:grpSpPr>
          <p:sp>
            <p:nvSpPr>
              <p:cNvPr id="22557" name="圆角矩形 17922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380" cy="681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558" name="文本框 179225"/>
              <p:cNvSpPr txBox="1">
                <a:spLocks noChangeArrowheads="1"/>
              </p:cNvSpPr>
              <p:nvPr/>
            </p:nvSpPr>
            <p:spPr bwMode="auto">
              <a:xfrm>
                <a:off x="567" y="67"/>
                <a:ext cx="1398" cy="57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r>
                  <a:rPr lang="zh-CN" altLang="en-US">
                    <a:solidFill>
                      <a:schemeClr val="bg1"/>
                    </a:solidFill>
                    <a:ea typeface="宋体" panose="02010600030101010101" pitchFamily="2" charset="-122"/>
                  </a:rPr>
                  <a:t>结束</a:t>
                </a:r>
                <a:endParaRPr lang="zh-CN" altLang="en-US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22547" name="直接连接符 179226"/>
            <p:cNvSpPr>
              <a:spLocks noChangeShapeType="1"/>
            </p:cNvSpPr>
            <p:nvPr/>
          </p:nvSpPr>
          <p:spPr bwMode="auto">
            <a:xfrm flipH="1">
              <a:off x="3316" y="3400"/>
              <a:ext cx="2" cy="420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48" name="流程图: 决策 179228"/>
            <p:cNvSpPr>
              <a:spLocks noChangeArrowheads="1"/>
            </p:cNvSpPr>
            <p:nvPr/>
          </p:nvSpPr>
          <p:spPr bwMode="auto">
            <a:xfrm>
              <a:off x="2556" y="1391"/>
              <a:ext cx="1524" cy="481"/>
            </a:xfrm>
            <a:prstGeom prst="flowChartDecision">
              <a:avLst/>
            </a:prstGeom>
            <a:solidFill>
              <a:schemeClr val="accent2"/>
            </a:solidFill>
            <a:ln w="12700">
              <a:noFill/>
              <a:miter lim="800000"/>
            </a:ln>
          </p:spPr>
          <p:txBody>
            <a:bodyPr wrap="none" anchor="ctr"/>
            <a:lstStyle/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r>
                <a:rPr lang="en-US" altLang="zh-CN">
                  <a:solidFill>
                    <a:schemeClr val="bg1"/>
                  </a:solidFill>
                  <a:ea typeface="宋体" panose="02010600030101010101" pitchFamily="2" charset="-122"/>
                </a:rPr>
                <a:t>b=0</a:t>
              </a:r>
              <a:endParaRPr lang="en-US" altLang="zh-CN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22549" name="直接连接符 179232"/>
            <p:cNvSpPr>
              <a:spLocks noChangeShapeType="1"/>
            </p:cNvSpPr>
            <p:nvPr/>
          </p:nvSpPr>
          <p:spPr bwMode="auto">
            <a:xfrm>
              <a:off x="4098" y="1632"/>
              <a:ext cx="894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50" name="直接连接符 179233"/>
            <p:cNvSpPr>
              <a:spLocks noChangeShapeType="1"/>
            </p:cNvSpPr>
            <p:nvPr/>
          </p:nvSpPr>
          <p:spPr bwMode="auto">
            <a:xfrm>
              <a:off x="4992" y="1632"/>
              <a:ext cx="0" cy="133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51" name="直接连接符 179235"/>
            <p:cNvSpPr>
              <a:spLocks noChangeShapeType="1"/>
            </p:cNvSpPr>
            <p:nvPr/>
          </p:nvSpPr>
          <p:spPr bwMode="auto">
            <a:xfrm>
              <a:off x="3318" y="1872"/>
              <a:ext cx="0" cy="397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52" name="文本框 179236"/>
            <p:cNvSpPr txBox="1">
              <a:spLocks noChangeArrowheads="1"/>
            </p:cNvSpPr>
            <p:nvPr/>
          </p:nvSpPr>
          <p:spPr bwMode="auto">
            <a:xfrm>
              <a:off x="4126" y="1359"/>
              <a:ext cx="211" cy="221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r>
                <a:rPr lang="en-US" altLang="zh-CN">
                  <a:ea typeface="宋体" panose="02010600030101010101" pitchFamily="2" charset="-122"/>
                </a:rPr>
                <a:t>Y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2553" name="文本框 179237"/>
            <p:cNvSpPr txBox="1">
              <a:spLocks noChangeArrowheads="1"/>
            </p:cNvSpPr>
            <p:nvPr/>
          </p:nvSpPr>
          <p:spPr bwMode="auto">
            <a:xfrm>
              <a:off x="3394" y="1933"/>
              <a:ext cx="219" cy="221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r>
                <a:rPr lang="en-US" altLang="zh-CN">
                  <a:ea typeface="宋体" panose="02010600030101010101" pitchFamily="2" charset="-122"/>
                </a:rPr>
                <a:t>N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2554" name="平行四边形 179239"/>
            <p:cNvSpPr>
              <a:spLocks noChangeArrowheads="1"/>
            </p:cNvSpPr>
            <p:nvPr/>
          </p:nvSpPr>
          <p:spPr bwMode="auto">
            <a:xfrm>
              <a:off x="4036" y="3036"/>
              <a:ext cx="1633" cy="384"/>
            </a:xfrm>
            <a:prstGeom prst="parallelogram">
              <a:avLst>
                <a:gd name="adj" fmla="val 106315"/>
              </a:avLst>
            </a:prstGeom>
            <a:solidFill>
              <a:schemeClr val="accent2"/>
            </a:solidFill>
            <a:ln w="9525">
              <a:noFill/>
              <a:miter lim="800000"/>
            </a:ln>
          </p:spPr>
          <p:txBody>
            <a:bodyPr anchor="ctr"/>
            <a:lstStyle/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</a:rPr>
                <a:t>出现”除数为</a:t>
              </a:r>
              <a:r>
                <a:rPr lang="en-US" altLang="zh-CN">
                  <a:solidFill>
                    <a:schemeClr val="bg1"/>
                  </a:solidFill>
                  <a:ea typeface="宋体" panose="02010600030101010101" pitchFamily="2" charset="-122"/>
                </a:rPr>
                <a:t>0”</a:t>
              </a:r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</a:rPr>
                <a:t>提示</a:t>
              </a:r>
              <a:endParaRPr lang="zh-CN" altLang="en-US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22555" name="直接连接符 179241"/>
            <p:cNvSpPr>
              <a:spLocks noChangeShapeType="1"/>
            </p:cNvSpPr>
            <p:nvPr/>
          </p:nvSpPr>
          <p:spPr bwMode="auto">
            <a:xfrm>
              <a:off x="4992" y="3423"/>
              <a:ext cx="0" cy="204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56" name="直接连接符 179242"/>
            <p:cNvSpPr>
              <a:spLocks noChangeShapeType="1"/>
            </p:cNvSpPr>
            <p:nvPr/>
          </p:nvSpPr>
          <p:spPr bwMode="auto">
            <a:xfrm flipH="1">
              <a:off x="3394" y="3627"/>
              <a:ext cx="1598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79248" name="文本框 179247"/>
          <p:cNvSpPr txBox="1">
            <a:spLocks noChangeArrowheads="1"/>
          </p:cNvSpPr>
          <p:nvPr/>
        </p:nvSpPr>
        <p:spPr bwMode="auto">
          <a:xfrm>
            <a:off x="8242300" y="5746750"/>
            <a:ext cx="2044700" cy="536575"/>
          </a:xfrm>
          <a:prstGeom prst="rect">
            <a:avLst/>
          </a:prstGeom>
          <a:noFill/>
          <a:ln w="12700">
            <a:noFill/>
            <a:miter lim="800000"/>
          </a:ln>
        </p:spPr>
        <p:txBody>
          <a:bodyPr>
            <a:spAutoFit/>
          </a:bodyPr>
          <a:lstStyle/>
          <a:p>
            <a:pPr marL="171450" indent="-171450" algn="ctr">
              <a:lnSpc>
                <a:spcPct val="90000"/>
              </a:lnSpc>
              <a:spcBef>
                <a:spcPct val="35000"/>
              </a:spcBef>
              <a:spcAft>
                <a:spcPct val="15000"/>
              </a:spcAft>
              <a:buClr>
                <a:schemeClr val="tx1"/>
              </a:buClr>
              <a:buSzPct val="65000"/>
            </a:pPr>
            <a:r>
              <a:rPr lang="zh-CN" altLang="en-US" sz="3200" b="1">
                <a:solidFill>
                  <a:schemeClr val="tx2"/>
                </a:solidFill>
                <a:latin typeface="黑体" panose="02010609060101010101" pitchFamily="49" charset="-122"/>
              </a:rPr>
              <a:t>选择结构</a:t>
            </a:r>
            <a:endParaRPr lang="zh-CN" altLang="en-US" sz="3200" b="1">
              <a:solidFill>
                <a:schemeClr val="tx2"/>
              </a:solidFill>
              <a:latin typeface="黑体" panose="02010609060101010101" pitchFamily="49" charset="-122"/>
            </a:endParaRPr>
          </a:p>
        </p:txBody>
      </p:sp>
      <p:sp>
        <p:nvSpPr>
          <p:cNvPr id="22536" name="文本框 2"/>
          <p:cNvSpPr txBox="1">
            <a:spLocks noChangeArrowheads="1"/>
          </p:cNvSpPr>
          <p:nvPr/>
        </p:nvSpPr>
        <p:spPr bwMode="auto">
          <a:xfrm>
            <a:off x="425450" y="5492750"/>
            <a:ext cx="5211763" cy="3651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r>
              <a:rPr lang="zh-CN" altLang="en-US">
                <a:latin typeface="黑体" panose="02010609060101010101" pitchFamily="49" charset="-122"/>
              </a:rPr>
              <a:t>根据</a:t>
            </a:r>
            <a:r>
              <a:rPr lang="zh-CN" altLang="en-US">
                <a:solidFill>
                  <a:schemeClr val="accent2"/>
                </a:solidFill>
                <a:latin typeface="黑体" panose="02010609060101010101" pitchFamily="49" charset="-122"/>
              </a:rPr>
              <a:t>不同的条件判断</a:t>
            </a:r>
            <a:r>
              <a:rPr lang="zh-CN" altLang="en-US">
                <a:latin typeface="黑体" panose="02010609060101010101" pitchFamily="49" charset="-122"/>
              </a:rPr>
              <a:t>来决定</a:t>
            </a:r>
            <a:r>
              <a:rPr lang="zh-CN" altLang="en-US">
                <a:solidFill>
                  <a:schemeClr val="accent2"/>
                </a:solidFill>
                <a:latin typeface="黑体" panose="02010609060101010101" pitchFamily="49" charset="-122"/>
              </a:rPr>
              <a:t>程序执行走向</a:t>
            </a:r>
            <a:r>
              <a:rPr lang="zh-CN" altLang="en-US">
                <a:latin typeface="黑体" panose="02010609060101010101" pitchFamily="49" charset="-122"/>
              </a:rPr>
              <a:t>的结构。</a:t>
            </a:r>
            <a:endParaRPr lang="zh-CN" altLang="en-US"/>
          </a:p>
        </p:txBody>
      </p:sp>
      <p:sp>
        <p:nvSpPr>
          <p:cNvPr id="21507" name="矩形 178179"/>
          <p:cNvSpPr>
            <a:spLocks noChangeArrowheads="1"/>
          </p:cNvSpPr>
          <p:nvPr/>
        </p:nvSpPr>
        <p:spPr bwMode="auto">
          <a:xfrm>
            <a:off x="138748" y="227648"/>
            <a:ext cx="3244215" cy="534035"/>
          </a:xfrm>
          <a:prstGeom prst="rect">
            <a:avLst/>
          </a:prstGeom>
          <a:noFill/>
          <a:ln w="12700">
            <a:noFill/>
            <a:miter lim="800000"/>
          </a:ln>
        </p:spPr>
        <p:txBody>
          <a:bodyPr wrap="none">
            <a:spAutoFit/>
          </a:bodyPr>
          <a:p>
            <a:pPr marL="171450" indent="-171450" algn="ctr">
              <a:lnSpc>
                <a:spcPct val="90000"/>
              </a:lnSpc>
              <a:spcBef>
                <a:spcPct val="35000"/>
              </a:spcBef>
              <a:spcAft>
                <a:spcPct val="15000"/>
              </a:spcAft>
              <a:buClr>
                <a:schemeClr val="tx1"/>
              </a:buClr>
              <a:buSzPct val="65000"/>
            </a:pPr>
            <a:r>
              <a:rPr lang="zh-CN" altLang="en-US" sz="3200" b="1">
                <a:ea typeface="宋体" panose="02010600030101010101" pitchFamily="2" charset="-122"/>
              </a:rPr>
              <a:t>“计算两数之商</a:t>
            </a:r>
            <a:r>
              <a:rPr lang="en-US" altLang="zh-CN" sz="3200" b="1">
                <a:ea typeface="宋体" panose="02010600030101010101" pitchFamily="2" charset="-122"/>
              </a:rPr>
              <a:t>”</a:t>
            </a:r>
            <a:endParaRPr lang="en-US" altLang="zh-CN" sz="3200" b="1"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4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/>
        </p:nvSpPr>
        <p:spPr bwMode="auto">
          <a:xfrm>
            <a:off x="2851150" y="4413250"/>
            <a:ext cx="7893050" cy="8937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/>
            <a:r>
              <a:rPr lang="en-US" altLang="zh-CN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Python</a:t>
            </a:r>
            <a:r>
              <a:rPr lang="zh-CN" altLang="en-US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语言</a:t>
            </a:r>
            <a:r>
              <a:rPr lang="en-US" altLang="zh-CN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——</a:t>
            </a:r>
            <a:r>
              <a:rPr lang="zh-CN" altLang="zh-CN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分支语句</a:t>
            </a:r>
            <a:endParaRPr lang="zh-CN" altLang="zh-CN" sz="3200" b="1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616585" y="670560"/>
            <a:ext cx="10529570" cy="4914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600"/>
              <a:t>Python</a:t>
            </a:r>
            <a:r>
              <a:rPr lang="zh-CN" altLang="zh-CN" sz="2600"/>
              <a:t>是一种面向对象的解释型计算机程序设计语言，发明于</a:t>
            </a:r>
            <a:r>
              <a:rPr lang="en-US" altLang="zh-CN" sz="2600"/>
              <a:t>1989</a:t>
            </a:r>
            <a:r>
              <a:rPr lang="zh-CN" altLang="en-US" sz="2600"/>
              <a:t>年。</a:t>
            </a:r>
            <a:endParaRPr lang="zh-CN" altLang="en-US" sz="2600"/>
          </a:p>
        </p:txBody>
      </p:sp>
      <p:sp>
        <p:nvSpPr>
          <p:cNvPr id="5" name="文本框 4"/>
          <p:cNvSpPr txBox="1"/>
          <p:nvPr/>
        </p:nvSpPr>
        <p:spPr>
          <a:xfrm>
            <a:off x="601345" y="1594485"/>
            <a:ext cx="11079480" cy="89154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600"/>
              <a:t>简单：</a:t>
            </a:r>
            <a:r>
              <a:rPr lang="en-US" altLang="zh-CN" sz="2600"/>
              <a:t>Python</a:t>
            </a:r>
            <a:r>
              <a:rPr lang="zh-CN" altLang="en-US" sz="2600"/>
              <a:t>是一种代表简单主义思想的语言，它的这种伪代码本质是其</a:t>
            </a:r>
            <a:endParaRPr lang="zh-CN" altLang="en-US" sz="2600"/>
          </a:p>
          <a:p>
            <a:r>
              <a:rPr lang="zh-CN" altLang="en-US" sz="2600"/>
              <a:t>最大的优点之一，它使人们能够专注于解决问题而不是去搞明白语言本身。</a:t>
            </a:r>
            <a:endParaRPr lang="zh-CN" altLang="en-US" sz="2600"/>
          </a:p>
        </p:txBody>
      </p:sp>
      <p:sp>
        <p:nvSpPr>
          <p:cNvPr id="6" name="文本框 5"/>
          <p:cNvSpPr txBox="1"/>
          <p:nvPr/>
        </p:nvSpPr>
        <p:spPr>
          <a:xfrm>
            <a:off x="600075" y="2944495"/>
            <a:ext cx="10749280" cy="89154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600"/>
              <a:t>免费、开源：可以自由地发布这个软件、阅读它的源代码、对它做改动、</a:t>
            </a:r>
            <a:endParaRPr lang="zh-CN" altLang="en-US" sz="2600"/>
          </a:p>
          <a:p>
            <a:r>
              <a:rPr lang="zh-CN" altLang="en-US" sz="2600"/>
              <a:t>把它的一部分用于新的自由软件中。</a:t>
            </a:r>
            <a:endParaRPr lang="zh-CN" altLang="en-US" sz="2600"/>
          </a:p>
        </p:txBody>
      </p:sp>
      <p:sp>
        <p:nvSpPr>
          <p:cNvPr id="7" name="文本框 6"/>
          <p:cNvSpPr txBox="1"/>
          <p:nvPr/>
        </p:nvSpPr>
        <p:spPr>
          <a:xfrm>
            <a:off x="600075" y="4217670"/>
            <a:ext cx="9795510" cy="89154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600"/>
              <a:t>可移植性：由于它的开源本质，</a:t>
            </a:r>
            <a:r>
              <a:rPr lang="en-US" altLang="zh-CN" sz="2600"/>
              <a:t>Python</a:t>
            </a:r>
            <a:r>
              <a:rPr lang="zh-CN" altLang="en-US" sz="2600"/>
              <a:t>已经被移植在许多平台上，</a:t>
            </a:r>
            <a:endParaRPr lang="zh-CN" altLang="en-US" sz="2600"/>
          </a:p>
          <a:p>
            <a:r>
              <a:rPr lang="zh-CN" altLang="en-US" sz="2600"/>
              <a:t>如</a:t>
            </a:r>
            <a:r>
              <a:rPr lang="en-US" altLang="zh-CN" sz="2600"/>
              <a:t>Linux</a:t>
            </a:r>
            <a:r>
              <a:rPr lang="zh-CN" altLang="en-US" sz="2600"/>
              <a:t>、</a:t>
            </a:r>
            <a:r>
              <a:rPr lang="en-US" altLang="zh-CN" sz="2600"/>
              <a:t>Windows</a:t>
            </a:r>
            <a:r>
              <a:rPr lang="zh-CN" altLang="en-US" sz="2600"/>
              <a:t>、</a:t>
            </a:r>
            <a:r>
              <a:rPr lang="en-US" altLang="zh-CN" sz="2600"/>
              <a:t>Android</a:t>
            </a:r>
            <a:r>
              <a:rPr lang="zh-CN" altLang="en-US" sz="2600"/>
              <a:t>等。</a:t>
            </a:r>
            <a:endParaRPr lang="zh-CN" altLang="en-US" sz="2600"/>
          </a:p>
        </p:txBody>
      </p:sp>
      <p:sp>
        <p:nvSpPr>
          <p:cNvPr id="8" name="文本框 7"/>
          <p:cNvSpPr txBox="1"/>
          <p:nvPr/>
        </p:nvSpPr>
        <p:spPr>
          <a:xfrm>
            <a:off x="601345" y="5608955"/>
            <a:ext cx="9128125" cy="4914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600"/>
              <a:t>面向对象的程序设计语言主要特点：</a:t>
            </a:r>
            <a:r>
              <a:rPr lang="zh-CN" altLang="en-US" sz="2600">
                <a:sym typeface="+mn-ea"/>
              </a:rPr>
              <a:t>类、</a:t>
            </a:r>
            <a:r>
              <a:rPr lang="zh-CN" altLang="en-US" sz="2600"/>
              <a:t>封装、继承、多态性。</a:t>
            </a:r>
            <a:endParaRPr lang="zh-CN" altLang="en-US" sz="260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标题 181249"/>
          <p:cNvSpPr>
            <a:spLocks noGrp="1" noChangeArrowheads="1"/>
          </p:cNvSpPr>
          <p:nvPr>
            <p:ph type="title"/>
          </p:nvPr>
        </p:nvSpPr>
        <p:spPr>
          <a:xfrm>
            <a:off x="627380" y="260350"/>
            <a:ext cx="4598035" cy="576580"/>
          </a:xfrm>
        </p:spPr>
        <p:txBody>
          <a:bodyPr/>
          <a:lstStyle/>
          <a:p>
            <a:pPr eaLnBrk="1" hangingPunct="1"/>
            <a:r>
              <a:rPr lang="en-US" altLang="zh-CN" sz="3200" smtClean="0"/>
              <a:t>If</a:t>
            </a:r>
            <a:r>
              <a:rPr lang="zh-CN" altLang="en-US" sz="3200" smtClean="0"/>
              <a:t>语句（单分支）</a:t>
            </a:r>
            <a:endParaRPr lang="zh-CN" altLang="en-US" sz="3200" smtClean="0"/>
          </a:p>
        </p:txBody>
      </p:sp>
      <p:sp>
        <p:nvSpPr>
          <p:cNvPr id="23556" name="文本框 181253"/>
          <p:cNvSpPr txBox="1">
            <a:spLocks noChangeArrowheads="1"/>
          </p:cNvSpPr>
          <p:nvPr/>
        </p:nvSpPr>
        <p:spPr bwMode="auto">
          <a:xfrm>
            <a:off x="1163320" y="4045903"/>
            <a:ext cx="2952750" cy="1641475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800" b="1">
                <a:solidFill>
                  <a:schemeClr val="accent2"/>
                </a:solidFill>
                <a:ea typeface="宋体" panose="02010600030101010101" pitchFamily="2" charset="-122"/>
              </a:rPr>
              <a:t>if</a:t>
            </a:r>
            <a:r>
              <a:rPr lang="en-US" altLang="zh-CN" sz="2800">
                <a:ea typeface="宋体" panose="02010600030101010101" pitchFamily="2" charset="-122"/>
              </a:rPr>
              <a:t>    b!=0</a:t>
            </a:r>
            <a:r>
              <a:rPr lang="zh-CN" altLang="en-US" sz="2800" b="1">
                <a:solidFill>
                  <a:schemeClr val="accent2"/>
                </a:solidFill>
                <a:ea typeface="宋体" panose="02010600030101010101" pitchFamily="2" charset="-122"/>
              </a:rPr>
              <a:t>：</a:t>
            </a:r>
            <a:endParaRPr lang="zh-CN" altLang="en-US" sz="2800" b="1">
              <a:solidFill>
                <a:schemeClr val="accent2"/>
              </a:solidFill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800">
                <a:ea typeface="宋体" panose="02010600030101010101" pitchFamily="2" charset="-122"/>
              </a:rPr>
              <a:t>      c=a/b</a:t>
            </a:r>
            <a:endParaRPr lang="en-US" altLang="zh-CN" sz="2800"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800">
                <a:ea typeface="宋体" panose="02010600030101010101" pitchFamily="2" charset="-122"/>
              </a:rPr>
              <a:t>      </a:t>
            </a:r>
            <a:r>
              <a:rPr lang="en-US" altLang="zh-CN" sz="2800">
                <a:ea typeface="宋体" panose="02010600030101010101" pitchFamily="2" charset="-122"/>
              </a:rPr>
              <a:t>print(c)</a:t>
            </a:r>
            <a:endParaRPr lang="en-US" altLang="zh-CN" sz="2800">
              <a:ea typeface="宋体" panose="02010600030101010101" pitchFamily="2" charset="-122"/>
            </a:endParaRPr>
          </a:p>
        </p:txBody>
      </p:sp>
      <p:sp>
        <p:nvSpPr>
          <p:cNvPr id="181256" name="矩形 181255"/>
          <p:cNvSpPr>
            <a:spLocks noChangeArrowheads="1"/>
          </p:cNvSpPr>
          <p:nvPr/>
        </p:nvSpPr>
        <p:spPr bwMode="auto">
          <a:xfrm>
            <a:off x="889635" y="1358265"/>
            <a:ext cx="4002405" cy="21717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228600" indent="-228600">
              <a:lnSpc>
                <a:spcPct val="130000"/>
              </a:lnSpc>
              <a:spcBef>
                <a:spcPct val="50000"/>
              </a:spcBef>
              <a:spcAft>
                <a:spcPct val="1500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zh-CN" sz="2800" b="1">
                <a:solidFill>
                  <a:schemeClr val="accent2"/>
                </a:solidFill>
              </a:rPr>
              <a:t>if</a:t>
            </a:r>
            <a:r>
              <a:rPr lang="en-US" altLang="zh-CN" sz="2800" b="1">
                <a:solidFill>
                  <a:srgbClr val="000000"/>
                </a:solidFill>
              </a:rPr>
              <a:t>   </a:t>
            </a:r>
            <a:r>
              <a:rPr lang="zh-CN" altLang="en-US" sz="2800" b="1">
                <a:solidFill>
                  <a:srgbClr val="000000"/>
                </a:solidFill>
              </a:rPr>
              <a:t>条件   ：</a:t>
            </a:r>
            <a:endParaRPr lang="en-US" altLang="zh-CN" sz="2800" b="1">
              <a:solidFill>
                <a:schemeClr val="accent2"/>
              </a:solidFill>
            </a:endParaRPr>
          </a:p>
          <a:p>
            <a:pPr marL="228600" indent="-228600">
              <a:lnSpc>
                <a:spcPct val="130000"/>
              </a:lnSpc>
              <a:spcBef>
                <a:spcPct val="50000"/>
              </a:spcBef>
              <a:spcAft>
                <a:spcPct val="1500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None/>
            </a:pPr>
            <a:r>
              <a:rPr lang="en-US" altLang="zh-CN" sz="2800" b="1">
                <a:solidFill>
                  <a:srgbClr val="000000"/>
                </a:solidFill>
              </a:rPr>
              <a:t>      </a:t>
            </a:r>
            <a:r>
              <a:rPr lang="zh-CN" altLang="en-US" sz="2800" b="1">
                <a:solidFill>
                  <a:srgbClr val="000000"/>
                </a:solidFill>
              </a:rPr>
              <a:t>语句或语句组</a:t>
            </a:r>
            <a:r>
              <a:rPr lang="en-US" altLang="zh-CN" sz="2800" b="1">
                <a:solidFill>
                  <a:srgbClr val="000000"/>
                </a:solidFill>
              </a:rPr>
              <a:t> </a:t>
            </a:r>
            <a:endParaRPr lang="en-US" altLang="zh-CN" sz="2800" b="1">
              <a:solidFill>
                <a:srgbClr val="000000"/>
              </a:solidFill>
            </a:endParaRPr>
          </a:p>
          <a:p>
            <a:pPr marL="228600" indent="-228600">
              <a:lnSpc>
                <a:spcPct val="130000"/>
              </a:lnSpc>
              <a:spcBef>
                <a:spcPct val="50000"/>
              </a:spcBef>
              <a:spcAft>
                <a:spcPct val="15000"/>
              </a:spcAft>
              <a:buClr>
                <a:schemeClr val="tx1"/>
              </a:buClr>
              <a:buSzPct val="65000"/>
              <a:buFont typeface="Wingdings" panose="05000000000000000000" pitchFamily="2" charset="2"/>
              <a:buChar char="n"/>
            </a:pPr>
            <a:endParaRPr lang="en-US" altLang="zh-CN" sz="2800" b="1">
              <a:solidFill>
                <a:srgbClr val="000000"/>
              </a:solidFill>
              <a:latin typeface="黑体" panose="02010609060101010101" pitchFamily="49" charset="-122"/>
            </a:endParaRPr>
          </a:p>
        </p:txBody>
      </p:sp>
      <p:grpSp>
        <p:nvGrpSpPr>
          <p:cNvPr id="8" name="组合 7"/>
          <p:cNvGrpSpPr/>
          <p:nvPr/>
        </p:nvGrpSpPr>
        <p:grpSpPr>
          <a:xfrm>
            <a:off x="5568950" y="1012825"/>
            <a:ext cx="3743325" cy="4082415"/>
            <a:chOff x="8770" y="1595"/>
            <a:chExt cx="5895" cy="6429"/>
          </a:xfrm>
        </p:grpSpPr>
        <p:sp>
          <p:nvSpPr>
            <p:cNvPr id="22540" name="直接连接符 179215"/>
            <p:cNvSpPr>
              <a:spLocks noChangeShapeType="1"/>
            </p:cNvSpPr>
            <p:nvPr/>
          </p:nvSpPr>
          <p:spPr bwMode="auto">
            <a:xfrm>
              <a:off x="10675" y="1595"/>
              <a:ext cx="1" cy="1522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544" name="文本框 179221"/>
            <p:cNvSpPr txBox="1">
              <a:spLocks noChangeArrowheads="1"/>
            </p:cNvSpPr>
            <p:nvPr/>
          </p:nvSpPr>
          <p:spPr bwMode="auto">
            <a:xfrm>
              <a:off x="8929" y="5322"/>
              <a:ext cx="3435" cy="58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 wrap="square">
              <a:spAutoFit/>
            </a:bodyPr>
            <a:p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</a:rPr>
                <a:t>   语句或语句组</a:t>
              </a:r>
              <a:endParaRPr lang="en-US" altLang="zh-CN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22545" name="文本框 179222"/>
            <p:cNvSpPr txBox="1">
              <a:spLocks noChangeArrowheads="1"/>
            </p:cNvSpPr>
            <p:nvPr/>
          </p:nvSpPr>
          <p:spPr bwMode="auto">
            <a:xfrm>
              <a:off x="9815" y="7450"/>
              <a:ext cx="2880" cy="57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p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</a:rPr>
                <a:t>输出</a:t>
              </a:r>
              <a:r>
                <a:rPr lang="en-US" altLang="en-US">
                  <a:solidFill>
                    <a:schemeClr val="bg1"/>
                  </a:solidFill>
                  <a:ea typeface="宋体" panose="02010600030101010101" pitchFamily="2" charset="-122"/>
                </a:rPr>
                <a:t>c</a:t>
              </a:r>
              <a:endParaRPr lang="zh-CN" altLang="en-US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22547" name="直接连接符 179226"/>
            <p:cNvSpPr>
              <a:spLocks noChangeShapeType="1"/>
            </p:cNvSpPr>
            <p:nvPr/>
          </p:nvSpPr>
          <p:spPr bwMode="auto">
            <a:xfrm flipH="1">
              <a:off x="10670" y="5884"/>
              <a:ext cx="5" cy="1050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548" name="流程图: 决策 179228"/>
            <p:cNvSpPr>
              <a:spLocks noChangeArrowheads="1"/>
            </p:cNvSpPr>
            <p:nvPr/>
          </p:nvSpPr>
          <p:spPr bwMode="auto">
            <a:xfrm>
              <a:off x="8770" y="3138"/>
              <a:ext cx="3810" cy="1202"/>
            </a:xfrm>
            <a:prstGeom prst="flowChartDecision">
              <a:avLst/>
            </a:prstGeom>
            <a:solidFill>
              <a:schemeClr val="accent2"/>
            </a:solidFill>
            <a:ln w="12700">
              <a:noFill/>
              <a:miter lim="800000"/>
            </a:ln>
          </p:spPr>
          <p:txBody>
            <a:bodyPr wrap="none" anchor="ctr"/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r>
                <a:rPr lang="zh-CN" altLang="zh-CN">
                  <a:solidFill>
                    <a:schemeClr val="bg1"/>
                  </a:solidFill>
                  <a:ea typeface="宋体" panose="02010600030101010101" pitchFamily="2" charset="-122"/>
                </a:rPr>
                <a:t>条件？</a:t>
              </a:r>
              <a:endParaRPr lang="zh-CN" altLang="zh-CN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22551" name="直接连接符 179235"/>
            <p:cNvSpPr>
              <a:spLocks noChangeShapeType="1"/>
            </p:cNvSpPr>
            <p:nvPr/>
          </p:nvSpPr>
          <p:spPr bwMode="auto">
            <a:xfrm>
              <a:off x="10675" y="4340"/>
              <a:ext cx="0" cy="992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552" name="文本框 179236"/>
            <p:cNvSpPr txBox="1">
              <a:spLocks noChangeArrowheads="1"/>
            </p:cNvSpPr>
            <p:nvPr/>
          </p:nvSpPr>
          <p:spPr bwMode="auto">
            <a:xfrm>
              <a:off x="12695" y="3138"/>
              <a:ext cx="548" cy="535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>
              <a:spAutoFit/>
            </a:bodyPr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r>
                <a:rPr lang="en-US" altLang="zh-CN">
                  <a:ea typeface="宋体" panose="02010600030101010101" pitchFamily="2" charset="-122"/>
                </a:rPr>
                <a:t>N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2553" name="文本框 179237"/>
            <p:cNvSpPr txBox="1">
              <a:spLocks noChangeArrowheads="1"/>
            </p:cNvSpPr>
            <p:nvPr/>
          </p:nvSpPr>
          <p:spPr bwMode="auto">
            <a:xfrm>
              <a:off x="10875" y="4493"/>
              <a:ext cx="528" cy="535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>
              <a:spAutoFit/>
            </a:bodyPr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r>
                <a:rPr lang="en-US" altLang="zh-CN">
                  <a:ea typeface="宋体" panose="02010600030101010101" pitchFamily="2" charset="-122"/>
                </a:rPr>
                <a:t>Y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2555" name="直接连接符 179241"/>
            <p:cNvSpPr>
              <a:spLocks noChangeShapeType="1"/>
            </p:cNvSpPr>
            <p:nvPr/>
          </p:nvSpPr>
          <p:spPr bwMode="auto">
            <a:xfrm>
              <a:off x="14665" y="3740"/>
              <a:ext cx="1" cy="2621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556" name="直接连接符 179242"/>
            <p:cNvSpPr>
              <a:spLocks noChangeShapeType="1"/>
            </p:cNvSpPr>
            <p:nvPr/>
          </p:nvSpPr>
          <p:spPr bwMode="auto">
            <a:xfrm flipH="1">
              <a:off x="10670" y="6409"/>
              <a:ext cx="3995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" name="直接连接符 179232"/>
            <p:cNvSpPr>
              <a:spLocks noChangeShapeType="1"/>
            </p:cNvSpPr>
            <p:nvPr/>
          </p:nvSpPr>
          <p:spPr bwMode="auto">
            <a:xfrm>
              <a:off x="12571" y="3739"/>
              <a:ext cx="2094" cy="1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6" grpId="0" build="p"/>
      <p:bldP spid="23554" grpId="0"/>
      <p:bldP spid="23554" grpId="1"/>
      <p:bldP spid="23556" grpId="0" animBg="1"/>
      <p:bldP spid="23556" grpId="1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标题 191489"/>
          <p:cNvSpPr>
            <a:spLocks noGrp="1" noChangeArrowheads="1"/>
          </p:cNvSpPr>
          <p:nvPr>
            <p:ph type="title"/>
          </p:nvPr>
        </p:nvSpPr>
        <p:spPr>
          <a:xfrm>
            <a:off x="627380" y="260350"/>
            <a:ext cx="4954905" cy="576580"/>
          </a:xfrm>
        </p:spPr>
        <p:txBody>
          <a:bodyPr/>
          <a:lstStyle/>
          <a:p>
            <a:pPr eaLnBrk="1" hangingPunct="1"/>
            <a:r>
              <a:rPr lang="en-US" altLang="zh-CN" sz="3200" smtClean="0"/>
              <a:t>If</a:t>
            </a:r>
            <a:r>
              <a:rPr lang="zh-CN" altLang="en-US" sz="3200" smtClean="0"/>
              <a:t>语句</a:t>
            </a:r>
            <a:r>
              <a:rPr lang="en-US" altLang="zh-CN" sz="3200" smtClean="0"/>
              <a:t>(</a:t>
            </a:r>
            <a:r>
              <a:rPr lang="zh-CN" altLang="en-US" sz="3200" smtClean="0"/>
              <a:t>双分支）</a:t>
            </a:r>
            <a:endParaRPr lang="zh-CN" altLang="en-US" sz="3200" smtClean="0"/>
          </a:p>
        </p:txBody>
      </p:sp>
      <p:sp>
        <p:nvSpPr>
          <p:cNvPr id="191491" name="内容占位符 191490"/>
          <p:cNvSpPr>
            <a:spLocks noGrp="1" noChangeArrowheads="1"/>
          </p:cNvSpPr>
          <p:nvPr>
            <p:ph idx="1"/>
          </p:nvPr>
        </p:nvSpPr>
        <p:spPr>
          <a:xfrm>
            <a:off x="1210310" y="1155700"/>
            <a:ext cx="4288155" cy="3147695"/>
          </a:xfrm>
        </p:spPr>
        <p:txBody>
          <a:bodyPr/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zh-CN" sz="2800" b="1" smtClean="0">
                <a:solidFill>
                  <a:schemeClr val="accent2"/>
                </a:solidFill>
                <a:latin typeface="Arial" panose="020B0604020202020204" pitchFamily="34" charset="0"/>
              </a:rPr>
              <a:t>if</a:t>
            </a:r>
            <a:r>
              <a:rPr lang="en-US" altLang="zh-CN" sz="2800" b="1" smtClean="0">
                <a:latin typeface="Arial" panose="020B0604020202020204" pitchFamily="34" charset="0"/>
              </a:rPr>
              <a:t>   </a:t>
            </a:r>
            <a:r>
              <a:rPr lang="zh-CN" altLang="en-US" sz="2800" b="1" smtClean="0">
                <a:latin typeface="Arial" panose="020B0604020202020204" pitchFamily="34" charset="0"/>
              </a:rPr>
              <a:t>条件   </a:t>
            </a:r>
            <a:r>
              <a:rPr lang="en-US" altLang="zh-CN" sz="2800" b="1" smtClean="0">
                <a:solidFill>
                  <a:schemeClr val="accent2"/>
                </a:solidFill>
                <a:latin typeface="Arial" panose="020B0604020202020204" pitchFamily="34" charset="0"/>
              </a:rPr>
              <a:t>:</a:t>
            </a:r>
            <a:endParaRPr lang="en-US" altLang="zh-CN" sz="2800" b="1" smtClean="0">
              <a:solidFill>
                <a:schemeClr val="accent2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zh-CN" sz="2800" b="1" smtClean="0">
                <a:latin typeface="Arial" panose="020B0604020202020204" pitchFamily="34" charset="0"/>
              </a:rPr>
              <a:t>      </a:t>
            </a:r>
            <a:r>
              <a:rPr lang="zh-CN" altLang="en-US" sz="2800" b="1" smtClean="0">
                <a:latin typeface="Arial" panose="020B0604020202020204" pitchFamily="34" charset="0"/>
              </a:rPr>
              <a:t>语句</a:t>
            </a:r>
            <a:r>
              <a:rPr lang="en-US" altLang="zh-CN" sz="2800" b="1" smtClean="0">
                <a:latin typeface="Arial" panose="020B0604020202020204" pitchFamily="34" charset="0"/>
              </a:rPr>
              <a:t>1</a:t>
            </a:r>
            <a:r>
              <a:rPr lang="zh-CN" altLang="en-US" sz="2800" b="1" smtClean="0">
                <a:latin typeface="Arial" panose="020B0604020202020204" pitchFamily="34" charset="0"/>
              </a:rPr>
              <a:t>或语句组</a:t>
            </a:r>
            <a:r>
              <a:rPr lang="en-US" altLang="zh-CN" sz="2800" b="1" smtClean="0">
                <a:latin typeface="Arial" panose="020B0604020202020204" pitchFamily="34" charset="0"/>
              </a:rPr>
              <a:t>1</a:t>
            </a:r>
            <a:endParaRPr lang="en-US" altLang="zh-CN" sz="2800" b="1" smtClean="0">
              <a:latin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en-US" altLang="zh-CN" sz="2800" b="1" smtClean="0">
                <a:solidFill>
                  <a:schemeClr val="accent2"/>
                </a:solidFill>
                <a:latin typeface="Arial" panose="020B0604020202020204" pitchFamily="34" charset="0"/>
              </a:rPr>
              <a:t>else:</a:t>
            </a:r>
            <a:r>
              <a:rPr lang="en-US" altLang="zh-CN" sz="2800" b="1" smtClean="0">
                <a:latin typeface="Arial" panose="020B0604020202020204" pitchFamily="34" charset="0"/>
              </a:rPr>
              <a:t> </a:t>
            </a:r>
            <a:endParaRPr lang="en-US" altLang="zh-CN" sz="2800" b="1" smtClean="0">
              <a:latin typeface="Arial" panose="020B0604020202020204" pitchFamily="34" charset="0"/>
            </a:endParaRP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buClr>
                <a:schemeClr val="tx1"/>
              </a:buClr>
              <a:buFont typeface="Wingdings" panose="05000000000000000000" pitchFamily="2" charset="2"/>
              <a:buNone/>
            </a:pPr>
            <a:r>
              <a:rPr lang="zh-CN" altLang="en-US" sz="2800" b="1" smtClean="0">
                <a:latin typeface="Arial" panose="020B0604020202020204" pitchFamily="34" charset="0"/>
              </a:rPr>
              <a:t>      语句</a:t>
            </a:r>
            <a:r>
              <a:rPr lang="en-US" altLang="zh-CN" sz="2800" b="1" smtClean="0">
                <a:latin typeface="Arial" panose="020B0604020202020204" pitchFamily="34" charset="0"/>
              </a:rPr>
              <a:t>2</a:t>
            </a:r>
            <a:r>
              <a:rPr lang="zh-CN" altLang="en-US" sz="2800" b="1" smtClean="0">
                <a:latin typeface="Arial" panose="020B0604020202020204" pitchFamily="34" charset="0"/>
              </a:rPr>
              <a:t>或语句组</a:t>
            </a:r>
            <a:r>
              <a:rPr lang="en-US" altLang="zh-CN" sz="2800" b="1" smtClean="0">
                <a:latin typeface="Arial" panose="020B0604020202020204" pitchFamily="34" charset="0"/>
              </a:rPr>
              <a:t>2</a:t>
            </a:r>
            <a:endParaRPr lang="en-US" altLang="zh-CN" sz="2800" b="1" smtClean="0">
              <a:latin typeface="黑体" panose="02010609060101010101" pitchFamily="49" charset="-122"/>
            </a:endParaRPr>
          </a:p>
        </p:txBody>
      </p:sp>
      <p:sp>
        <p:nvSpPr>
          <p:cNvPr id="24581" name="文本框 191493"/>
          <p:cNvSpPr txBox="1">
            <a:spLocks noChangeArrowheads="1"/>
          </p:cNvSpPr>
          <p:nvPr/>
        </p:nvSpPr>
        <p:spPr bwMode="auto">
          <a:xfrm>
            <a:off x="1210310" y="3982720"/>
            <a:ext cx="4496435" cy="2306320"/>
          </a:xfrm>
          <a:prstGeom prst="rect">
            <a:avLst/>
          </a:prstGeom>
          <a:solidFill>
            <a:srgbClr val="FFFF66"/>
          </a:solidFill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2400" b="1">
                <a:solidFill>
                  <a:schemeClr val="accent2"/>
                </a:solidFill>
                <a:ea typeface="宋体" panose="02010600030101010101" pitchFamily="2" charset="-122"/>
              </a:rPr>
              <a:t>if</a:t>
            </a:r>
            <a:r>
              <a:rPr lang="en-US" altLang="zh-CN" sz="2400">
                <a:ea typeface="宋体" panose="02010600030101010101" pitchFamily="2" charset="-122"/>
              </a:rPr>
              <a:t> b==0 </a:t>
            </a:r>
            <a:r>
              <a:rPr lang="en-US" altLang="zh-CN" sz="2400" b="1">
                <a:solidFill>
                  <a:schemeClr val="accent2"/>
                </a:solidFill>
                <a:ea typeface="宋体" panose="02010600030101010101" pitchFamily="2" charset="-122"/>
              </a:rPr>
              <a:t>:</a:t>
            </a:r>
            <a:endParaRPr lang="en-US" altLang="zh-CN" sz="2400" b="1">
              <a:solidFill>
                <a:schemeClr val="accent2"/>
              </a:solidFill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ea typeface="宋体" panose="02010600030101010101" pitchFamily="2" charset="-122"/>
              </a:rPr>
              <a:t>    </a:t>
            </a:r>
            <a:r>
              <a:rPr lang="en-US" altLang="zh-CN" sz="2400">
                <a:ea typeface="宋体" panose="02010600030101010101" pitchFamily="2" charset="-122"/>
              </a:rPr>
              <a:t>print('</a:t>
            </a:r>
            <a:r>
              <a:rPr lang="zh-CN" altLang="en-US" sz="2400">
                <a:solidFill>
                  <a:srgbClr val="0C0C0C"/>
                </a:solidFill>
                <a:ea typeface="宋体" panose="02010600030101010101" pitchFamily="2" charset="-122"/>
              </a:rPr>
              <a:t>除数为</a:t>
            </a:r>
            <a:r>
              <a:rPr lang="en-US" altLang="zh-CN" sz="2400">
                <a:solidFill>
                  <a:srgbClr val="0C0C0C"/>
                </a:solidFill>
                <a:ea typeface="宋体" panose="02010600030101010101" pitchFamily="2" charset="-122"/>
              </a:rPr>
              <a:t>0</a:t>
            </a:r>
            <a:r>
              <a:rPr lang="zh-CN" altLang="en-US" sz="2400">
                <a:solidFill>
                  <a:srgbClr val="0C0C0C"/>
                </a:solidFill>
                <a:ea typeface="宋体" panose="02010600030101010101" pitchFamily="2" charset="-122"/>
              </a:rPr>
              <a:t>，请重新输入</a:t>
            </a:r>
            <a:r>
              <a:rPr lang="en-US" altLang="zh-CN" sz="2400">
                <a:solidFill>
                  <a:srgbClr val="0C0C0C"/>
                </a:solidFill>
                <a:ea typeface="宋体" panose="02010600030101010101" pitchFamily="2" charset="-122"/>
              </a:rPr>
              <a:t>')</a:t>
            </a:r>
            <a:endParaRPr lang="en-US" altLang="zh-CN" sz="2400">
              <a:solidFill>
                <a:srgbClr val="0C0C0C"/>
              </a:solidFill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400" b="1">
                <a:solidFill>
                  <a:schemeClr val="accent2"/>
                </a:solidFill>
                <a:ea typeface="宋体" panose="02010600030101010101" pitchFamily="2" charset="-122"/>
              </a:rPr>
              <a:t>else:</a:t>
            </a:r>
            <a:endParaRPr lang="en-US" altLang="zh-CN" sz="2400" b="1">
              <a:solidFill>
                <a:schemeClr val="accent2"/>
              </a:solidFill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en-US" altLang="zh-CN" sz="2400">
                <a:ea typeface="宋体" panose="02010600030101010101" pitchFamily="2" charset="-122"/>
              </a:rPr>
              <a:t>    c=a/b</a:t>
            </a:r>
            <a:endParaRPr lang="en-US" altLang="zh-CN" sz="2400">
              <a:ea typeface="宋体" panose="02010600030101010101" pitchFamily="2" charset="-122"/>
            </a:endParaRPr>
          </a:p>
          <a:p>
            <a:pPr>
              <a:lnSpc>
                <a:spcPct val="120000"/>
              </a:lnSpc>
            </a:pPr>
            <a:r>
              <a:rPr lang="zh-CN" altLang="en-US" sz="2400">
                <a:ea typeface="宋体" panose="02010600030101010101" pitchFamily="2" charset="-122"/>
              </a:rPr>
              <a:t>    </a:t>
            </a:r>
            <a:r>
              <a:rPr lang="en-US" altLang="zh-CN" sz="2400">
                <a:ea typeface="宋体" panose="02010600030101010101" pitchFamily="2" charset="-122"/>
              </a:rPr>
              <a:t>print(c)</a:t>
            </a:r>
            <a:endParaRPr lang="en-US" altLang="zh-CN" sz="2400">
              <a:ea typeface="宋体" panose="02010600030101010101" pitchFamily="2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5849620" y="655320"/>
            <a:ext cx="6169025" cy="4088130"/>
            <a:chOff x="9212" y="1032"/>
            <a:chExt cx="9715" cy="6438"/>
          </a:xfrm>
        </p:grpSpPr>
        <p:sp>
          <p:nvSpPr>
            <p:cNvPr id="22540" name="直接连接符 179215"/>
            <p:cNvSpPr>
              <a:spLocks noChangeShapeType="1"/>
            </p:cNvSpPr>
            <p:nvPr/>
          </p:nvSpPr>
          <p:spPr bwMode="auto">
            <a:xfrm>
              <a:off x="14084" y="1032"/>
              <a:ext cx="1" cy="1242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544" name="文本框 179221"/>
            <p:cNvSpPr txBox="1">
              <a:spLocks noChangeArrowheads="1"/>
            </p:cNvSpPr>
            <p:nvPr/>
          </p:nvSpPr>
          <p:spPr bwMode="auto">
            <a:xfrm>
              <a:off x="9212" y="3840"/>
              <a:ext cx="3247" cy="101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 wrap="square">
              <a:spAutoFit/>
            </a:bodyPr>
            <a:p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  <a:sym typeface="+mn-ea"/>
                </a:rPr>
                <a:t>     语句</a:t>
              </a:r>
              <a:r>
                <a:rPr lang="en-US" altLang="zh-CN">
                  <a:solidFill>
                    <a:schemeClr val="bg1"/>
                  </a:solidFill>
                  <a:ea typeface="宋体" panose="02010600030101010101" pitchFamily="2" charset="-122"/>
                  <a:sym typeface="+mn-ea"/>
                </a:rPr>
                <a:t>1  </a:t>
              </a:r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  <a:sym typeface="+mn-ea"/>
                </a:rPr>
                <a:t>或  </a:t>
              </a:r>
              <a:endParaRPr lang="zh-CN" altLang="en-US">
                <a:solidFill>
                  <a:schemeClr val="bg1"/>
                </a:solidFill>
                <a:ea typeface="宋体" panose="02010600030101010101" pitchFamily="2" charset="-122"/>
                <a:sym typeface="+mn-ea"/>
              </a:endParaRPr>
            </a:p>
            <a:p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  <a:sym typeface="+mn-ea"/>
                </a:rPr>
                <a:t>     语句组</a:t>
              </a:r>
              <a:r>
                <a:rPr lang="en-US" altLang="zh-CN">
                  <a:solidFill>
                    <a:schemeClr val="bg1"/>
                  </a:solidFill>
                  <a:ea typeface="宋体" panose="02010600030101010101" pitchFamily="2" charset="-122"/>
                  <a:sym typeface="+mn-ea"/>
                </a:rPr>
                <a:t>2</a:t>
              </a:r>
              <a:endParaRPr lang="en-US" altLang="zh-CN">
                <a:solidFill>
                  <a:schemeClr val="bg1"/>
                </a:solidFill>
                <a:ea typeface="宋体" panose="02010600030101010101" pitchFamily="2" charset="-122"/>
                <a:sym typeface="+mn-ea"/>
              </a:endParaRPr>
            </a:p>
          </p:txBody>
        </p:sp>
        <p:sp>
          <p:nvSpPr>
            <p:cNvPr id="22545" name="文本框 179222"/>
            <p:cNvSpPr txBox="1">
              <a:spLocks noChangeArrowheads="1"/>
            </p:cNvSpPr>
            <p:nvPr/>
          </p:nvSpPr>
          <p:spPr bwMode="auto">
            <a:xfrm>
              <a:off x="13224" y="6895"/>
              <a:ext cx="2880" cy="575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p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</a:rPr>
                <a:t>输出</a:t>
              </a:r>
              <a:r>
                <a:rPr lang="en-US" altLang="en-US">
                  <a:solidFill>
                    <a:schemeClr val="bg1"/>
                  </a:solidFill>
                  <a:ea typeface="宋体" panose="02010600030101010101" pitchFamily="2" charset="-122"/>
                </a:rPr>
                <a:t>c</a:t>
              </a:r>
              <a:endParaRPr lang="zh-CN" altLang="en-US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22547" name="直接连接符 179226"/>
            <p:cNvSpPr>
              <a:spLocks noChangeShapeType="1"/>
            </p:cNvSpPr>
            <p:nvPr/>
          </p:nvSpPr>
          <p:spPr bwMode="auto">
            <a:xfrm flipH="1">
              <a:off x="14053" y="5818"/>
              <a:ext cx="5" cy="1050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548" name="流程图: 决策 179228"/>
            <p:cNvSpPr>
              <a:spLocks noChangeArrowheads="1"/>
            </p:cNvSpPr>
            <p:nvPr/>
          </p:nvSpPr>
          <p:spPr bwMode="auto">
            <a:xfrm>
              <a:off x="12179" y="2295"/>
              <a:ext cx="3810" cy="1202"/>
            </a:xfrm>
            <a:prstGeom prst="flowChartDecision">
              <a:avLst/>
            </a:prstGeom>
            <a:solidFill>
              <a:schemeClr val="accent2"/>
            </a:solidFill>
            <a:ln w="12700">
              <a:noFill/>
              <a:miter lim="800000"/>
            </a:ln>
          </p:spPr>
          <p:txBody>
            <a:bodyPr wrap="none" anchor="ctr"/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r>
                <a:rPr lang="zh-CN" altLang="zh-CN">
                  <a:solidFill>
                    <a:schemeClr val="bg1"/>
                  </a:solidFill>
                  <a:ea typeface="宋体" panose="02010600030101010101" pitchFamily="2" charset="-122"/>
                </a:rPr>
                <a:t>条件？</a:t>
              </a:r>
              <a:endParaRPr lang="zh-CN" altLang="zh-CN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22552" name="文本框 179236"/>
            <p:cNvSpPr txBox="1">
              <a:spLocks noChangeArrowheads="1"/>
            </p:cNvSpPr>
            <p:nvPr/>
          </p:nvSpPr>
          <p:spPr bwMode="auto">
            <a:xfrm>
              <a:off x="16104" y="2295"/>
              <a:ext cx="548" cy="535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>
              <a:spAutoFit/>
            </a:bodyPr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r>
                <a:rPr lang="en-US" altLang="zh-CN">
                  <a:ea typeface="宋体" panose="02010600030101010101" pitchFamily="2" charset="-122"/>
                </a:rPr>
                <a:t>N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2553" name="文本框 179237"/>
            <p:cNvSpPr txBox="1">
              <a:spLocks noChangeArrowheads="1"/>
            </p:cNvSpPr>
            <p:nvPr/>
          </p:nvSpPr>
          <p:spPr bwMode="auto">
            <a:xfrm>
              <a:off x="11242" y="2274"/>
              <a:ext cx="528" cy="535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>
              <a:spAutoFit/>
            </a:bodyPr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r>
                <a:rPr lang="en-US" altLang="zh-CN">
                  <a:ea typeface="宋体" panose="02010600030101010101" pitchFamily="2" charset="-122"/>
                </a:rPr>
                <a:t>Y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2556" name="直接连接符 179242"/>
            <p:cNvSpPr>
              <a:spLocks noChangeShapeType="1"/>
            </p:cNvSpPr>
            <p:nvPr/>
          </p:nvSpPr>
          <p:spPr bwMode="auto">
            <a:xfrm flipH="1">
              <a:off x="14079" y="5818"/>
              <a:ext cx="3231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7" name="直接连接符 179232"/>
            <p:cNvSpPr>
              <a:spLocks noChangeShapeType="1"/>
            </p:cNvSpPr>
            <p:nvPr/>
          </p:nvSpPr>
          <p:spPr bwMode="auto">
            <a:xfrm>
              <a:off x="15980" y="2896"/>
              <a:ext cx="1345" cy="1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" name="直接连接符 179232"/>
            <p:cNvSpPr>
              <a:spLocks noChangeShapeType="1"/>
            </p:cNvSpPr>
            <p:nvPr/>
          </p:nvSpPr>
          <p:spPr bwMode="auto">
            <a:xfrm>
              <a:off x="10834" y="2897"/>
              <a:ext cx="1345" cy="1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3" name="直接连接符 179241"/>
            <p:cNvSpPr>
              <a:spLocks noChangeShapeType="1"/>
            </p:cNvSpPr>
            <p:nvPr/>
          </p:nvSpPr>
          <p:spPr bwMode="auto">
            <a:xfrm>
              <a:off x="10834" y="4876"/>
              <a:ext cx="1" cy="94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4" name="直接连接符 179242"/>
            <p:cNvSpPr>
              <a:spLocks noChangeShapeType="1"/>
            </p:cNvSpPr>
            <p:nvPr/>
          </p:nvSpPr>
          <p:spPr bwMode="auto">
            <a:xfrm>
              <a:off x="10834" y="5818"/>
              <a:ext cx="3231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tailEnd type="triangle" w="med" len="med"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5" name="直接连接符 179241"/>
            <p:cNvSpPr>
              <a:spLocks noChangeShapeType="1"/>
            </p:cNvSpPr>
            <p:nvPr/>
          </p:nvSpPr>
          <p:spPr bwMode="auto">
            <a:xfrm>
              <a:off x="10833" y="2898"/>
              <a:ext cx="1" cy="94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6" name="直接连接符 179241"/>
            <p:cNvSpPr>
              <a:spLocks noChangeShapeType="1"/>
            </p:cNvSpPr>
            <p:nvPr/>
          </p:nvSpPr>
          <p:spPr bwMode="auto">
            <a:xfrm>
              <a:off x="17298" y="4896"/>
              <a:ext cx="1" cy="94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9" name="直接连接符 179241"/>
            <p:cNvSpPr>
              <a:spLocks noChangeShapeType="1"/>
            </p:cNvSpPr>
            <p:nvPr/>
          </p:nvSpPr>
          <p:spPr bwMode="auto">
            <a:xfrm>
              <a:off x="17297" y="2918"/>
              <a:ext cx="1" cy="94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10" name="文本框 179221"/>
            <p:cNvSpPr txBox="1">
              <a:spLocks noChangeArrowheads="1"/>
            </p:cNvSpPr>
            <p:nvPr/>
          </p:nvSpPr>
          <p:spPr bwMode="auto">
            <a:xfrm>
              <a:off x="15680" y="3862"/>
              <a:ext cx="3247" cy="101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 wrap="square">
              <a:spAutoFit/>
            </a:bodyPr>
            <a:p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  <a:sym typeface="+mn-ea"/>
                </a:rPr>
                <a:t>     语句</a:t>
              </a:r>
              <a:r>
                <a:rPr lang="en-US" altLang="zh-CN">
                  <a:solidFill>
                    <a:schemeClr val="bg1"/>
                  </a:solidFill>
                  <a:ea typeface="宋体" panose="02010600030101010101" pitchFamily="2" charset="-122"/>
                  <a:sym typeface="+mn-ea"/>
                </a:rPr>
                <a:t>1  </a:t>
              </a:r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  <a:sym typeface="+mn-ea"/>
                </a:rPr>
                <a:t>或  </a:t>
              </a:r>
              <a:endParaRPr lang="zh-CN" altLang="en-US">
                <a:solidFill>
                  <a:schemeClr val="bg1"/>
                </a:solidFill>
                <a:ea typeface="宋体" panose="02010600030101010101" pitchFamily="2" charset="-122"/>
                <a:sym typeface="+mn-ea"/>
              </a:endParaRPr>
            </a:p>
            <a:p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  <a:sym typeface="+mn-ea"/>
                </a:rPr>
                <a:t>     语句组</a:t>
              </a:r>
              <a:r>
                <a:rPr lang="en-US" altLang="zh-CN">
                  <a:solidFill>
                    <a:schemeClr val="bg1"/>
                  </a:solidFill>
                  <a:ea typeface="宋体" panose="02010600030101010101" pitchFamily="2" charset="-122"/>
                  <a:sym typeface="+mn-ea"/>
                </a:rPr>
                <a:t>2</a:t>
              </a:r>
              <a:endParaRPr lang="en-US" altLang="zh-CN">
                <a:solidFill>
                  <a:schemeClr val="bg1"/>
                </a:solidFill>
                <a:ea typeface="宋体" panose="02010600030101010101" pitchFamily="2" charset="-122"/>
                <a:sym typeface="+mn-ea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4294967295" end="429496729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4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1491" grpId="0" build="p"/>
      <p:bldP spid="24581" grpId="0" animBg="1"/>
      <p:bldP spid="24578" grpId="0"/>
      <p:bldP spid="24578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503555" y="1247775"/>
            <a:ext cx="5232400" cy="4435475"/>
            <a:chOff x="1225" y="1965"/>
            <a:chExt cx="8240" cy="6985"/>
          </a:xfrm>
        </p:grpSpPr>
        <p:sp>
          <p:nvSpPr>
            <p:cNvPr id="22537" name="平行四边形 179211"/>
            <p:cNvSpPr>
              <a:spLocks noChangeArrowheads="1"/>
            </p:cNvSpPr>
            <p:nvPr/>
          </p:nvSpPr>
          <p:spPr bwMode="auto">
            <a:xfrm>
              <a:off x="1225" y="3182"/>
              <a:ext cx="4193" cy="915"/>
            </a:xfrm>
            <a:prstGeom prst="parallelogram">
              <a:avLst>
                <a:gd name="adj" fmla="val 114549"/>
              </a:avLst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38" name="平行四边形 179212"/>
            <p:cNvSpPr>
              <a:spLocks noChangeArrowheads="1"/>
            </p:cNvSpPr>
            <p:nvPr/>
          </p:nvSpPr>
          <p:spPr bwMode="auto">
            <a:xfrm>
              <a:off x="1242" y="6379"/>
              <a:ext cx="4083" cy="960"/>
            </a:xfrm>
            <a:prstGeom prst="parallelogram">
              <a:avLst>
                <a:gd name="adj" fmla="val 106315"/>
              </a:avLst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39" name="直接连接符 179214"/>
            <p:cNvSpPr>
              <a:spLocks noChangeShapeType="1"/>
            </p:cNvSpPr>
            <p:nvPr/>
          </p:nvSpPr>
          <p:spPr bwMode="auto">
            <a:xfrm>
              <a:off x="3271" y="2645"/>
              <a:ext cx="3" cy="565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40" name="直接连接符 179215"/>
            <p:cNvSpPr>
              <a:spLocks noChangeShapeType="1"/>
            </p:cNvSpPr>
            <p:nvPr/>
          </p:nvSpPr>
          <p:spPr bwMode="auto">
            <a:xfrm>
              <a:off x="3276" y="4125"/>
              <a:ext cx="0" cy="567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41" name="直接连接符 179216"/>
            <p:cNvSpPr>
              <a:spLocks noChangeShapeType="1"/>
            </p:cNvSpPr>
            <p:nvPr/>
          </p:nvSpPr>
          <p:spPr bwMode="auto">
            <a:xfrm>
              <a:off x="3271" y="7372"/>
              <a:ext cx="6" cy="927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2542" name="组合 179217"/>
            <p:cNvGrpSpPr/>
            <p:nvPr/>
          </p:nvGrpSpPr>
          <p:grpSpPr bwMode="auto">
            <a:xfrm rot="0">
              <a:off x="2134" y="1965"/>
              <a:ext cx="2380" cy="680"/>
              <a:chOff x="0" y="0"/>
              <a:chExt cx="2380" cy="681"/>
            </a:xfrm>
          </p:grpSpPr>
          <p:sp>
            <p:nvSpPr>
              <p:cNvPr id="22559" name="圆角矩形 17921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380" cy="681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560" name="文本框 179219"/>
              <p:cNvSpPr txBox="1">
                <a:spLocks noChangeArrowheads="1"/>
              </p:cNvSpPr>
              <p:nvPr/>
            </p:nvSpPr>
            <p:spPr bwMode="auto">
              <a:xfrm>
                <a:off x="567" y="67"/>
                <a:ext cx="1398" cy="57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r>
                  <a:rPr lang="zh-CN" altLang="en-US">
                    <a:solidFill>
                      <a:schemeClr val="bg1"/>
                    </a:solidFill>
                    <a:ea typeface="宋体" panose="02010600030101010101" pitchFamily="2" charset="-122"/>
                  </a:rPr>
                  <a:t>开始</a:t>
                </a:r>
                <a:endParaRPr lang="zh-CN" altLang="en-US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22543" name="文本框 179220"/>
            <p:cNvSpPr txBox="1">
              <a:spLocks noChangeArrowheads="1"/>
            </p:cNvSpPr>
            <p:nvPr/>
          </p:nvSpPr>
          <p:spPr bwMode="auto">
            <a:xfrm>
              <a:off x="2012" y="3200"/>
              <a:ext cx="2993" cy="91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1600">
                  <a:solidFill>
                    <a:schemeClr val="bg1"/>
                  </a:solidFill>
                  <a:ea typeface="宋体" panose="02010600030101010101" pitchFamily="2" charset="-122"/>
                </a:rPr>
                <a:t>将输入的两数，</a:t>
              </a:r>
              <a:endParaRPr lang="zh-CN" altLang="en-US" sz="1600">
                <a:solidFill>
                  <a:schemeClr val="bg1"/>
                </a:solidFill>
                <a:ea typeface="宋体" panose="02010600030101010101" pitchFamily="2" charset="-122"/>
              </a:endParaRPr>
            </a:p>
            <a:p>
              <a:r>
                <a:rPr lang="zh-CN" altLang="en-US" sz="1600">
                  <a:solidFill>
                    <a:schemeClr val="bg1"/>
                  </a:solidFill>
                  <a:ea typeface="宋体" panose="02010600030101010101" pitchFamily="2" charset="-122"/>
                </a:rPr>
                <a:t>赋值给变量</a:t>
              </a:r>
              <a:r>
                <a:rPr lang="en-US" altLang="zh-CN" sz="1600">
                  <a:solidFill>
                    <a:schemeClr val="bg1"/>
                  </a:solidFill>
                  <a:ea typeface="宋体" panose="02010600030101010101" pitchFamily="2" charset="-122"/>
                </a:rPr>
                <a:t>a，b</a:t>
              </a:r>
              <a:endParaRPr lang="en-US" altLang="zh-CN" sz="1600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22545" name="文本框 179222"/>
            <p:cNvSpPr txBox="1">
              <a:spLocks noChangeArrowheads="1"/>
            </p:cNvSpPr>
            <p:nvPr/>
          </p:nvSpPr>
          <p:spPr bwMode="auto">
            <a:xfrm>
              <a:off x="2317" y="6569"/>
              <a:ext cx="2688" cy="58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</a:rPr>
                <a:t>输出 </a:t>
              </a:r>
              <a:r>
                <a:rPr lang="en-US" altLang="zh-CN">
                  <a:solidFill>
                    <a:schemeClr val="bg1"/>
                  </a:solidFill>
                  <a:ea typeface="宋体" panose="02010600030101010101" pitchFamily="2" charset="-122"/>
                </a:rPr>
                <a:t>a , b</a:t>
              </a:r>
              <a:endParaRPr lang="zh-CN" altLang="en-US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grpSp>
          <p:nvGrpSpPr>
            <p:cNvPr id="22546" name="组合 179223"/>
            <p:cNvGrpSpPr/>
            <p:nvPr/>
          </p:nvGrpSpPr>
          <p:grpSpPr bwMode="auto">
            <a:xfrm rot="0">
              <a:off x="2104" y="8270"/>
              <a:ext cx="2380" cy="680"/>
              <a:chOff x="0" y="0"/>
              <a:chExt cx="2380" cy="681"/>
            </a:xfrm>
          </p:grpSpPr>
          <p:sp>
            <p:nvSpPr>
              <p:cNvPr id="22557" name="圆角矩形 17922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380" cy="681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558" name="文本框 179225"/>
              <p:cNvSpPr txBox="1">
                <a:spLocks noChangeArrowheads="1"/>
              </p:cNvSpPr>
              <p:nvPr/>
            </p:nvSpPr>
            <p:spPr bwMode="auto">
              <a:xfrm>
                <a:off x="567" y="67"/>
                <a:ext cx="1398" cy="57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r>
                  <a:rPr lang="zh-CN" altLang="en-US">
                    <a:solidFill>
                      <a:schemeClr val="bg1"/>
                    </a:solidFill>
                    <a:ea typeface="宋体" panose="02010600030101010101" pitchFamily="2" charset="-122"/>
                  </a:rPr>
                  <a:t>结束</a:t>
                </a:r>
                <a:endParaRPr lang="zh-CN" altLang="en-US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22548" name="流程图: 决策 179228"/>
            <p:cNvSpPr>
              <a:spLocks noChangeArrowheads="1"/>
            </p:cNvSpPr>
            <p:nvPr/>
          </p:nvSpPr>
          <p:spPr bwMode="auto">
            <a:xfrm>
              <a:off x="1371" y="4718"/>
              <a:ext cx="3810" cy="1202"/>
            </a:xfrm>
            <a:prstGeom prst="flowChartDecision">
              <a:avLst/>
            </a:prstGeom>
            <a:solidFill>
              <a:schemeClr val="accent2"/>
            </a:solidFill>
            <a:ln w="12700">
              <a:noFill/>
              <a:miter lim="800000"/>
            </a:ln>
          </p:spPr>
          <p:txBody>
            <a:bodyPr wrap="none" anchor="ctr"/>
            <a:lstStyle/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r>
                <a:rPr lang="en-US" altLang="zh-CN">
                  <a:solidFill>
                    <a:schemeClr val="bg1"/>
                  </a:solidFill>
                  <a:ea typeface="宋体" panose="02010600030101010101" pitchFamily="2" charset="-122"/>
                </a:rPr>
                <a:t>a&gt;b</a:t>
              </a:r>
              <a:endParaRPr lang="en-US" altLang="zh-CN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22549" name="直接连接符 179232"/>
            <p:cNvSpPr>
              <a:spLocks noChangeShapeType="1"/>
            </p:cNvSpPr>
            <p:nvPr/>
          </p:nvSpPr>
          <p:spPr bwMode="auto">
            <a:xfrm>
              <a:off x="5190" y="5302"/>
              <a:ext cx="2235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50" name="直接连接符 179233"/>
            <p:cNvSpPr>
              <a:spLocks noChangeShapeType="1"/>
            </p:cNvSpPr>
            <p:nvPr/>
          </p:nvSpPr>
          <p:spPr bwMode="auto">
            <a:xfrm>
              <a:off x="7425" y="5302"/>
              <a:ext cx="1" cy="799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51" name="直接连接符 179235"/>
            <p:cNvSpPr>
              <a:spLocks noChangeShapeType="1"/>
            </p:cNvSpPr>
            <p:nvPr/>
          </p:nvSpPr>
          <p:spPr bwMode="auto">
            <a:xfrm flipH="1">
              <a:off x="3271" y="5884"/>
              <a:ext cx="5" cy="495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52" name="文本框 179236"/>
            <p:cNvSpPr txBox="1">
              <a:spLocks noChangeArrowheads="1"/>
            </p:cNvSpPr>
            <p:nvPr/>
          </p:nvSpPr>
          <p:spPr bwMode="auto">
            <a:xfrm>
              <a:off x="5296" y="4800"/>
              <a:ext cx="528" cy="552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r>
                <a:rPr lang="en-US" altLang="zh-CN">
                  <a:ea typeface="宋体" panose="02010600030101010101" pitchFamily="2" charset="-122"/>
                </a:rPr>
                <a:t>Y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2553" name="文本框 179237"/>
            <p:cNvSpPr txBox="1">
              <a:spLocks noChangeArrowheads="1"/>
            </p:cNvSpPr>
            <p:nvPr/>
          </p:nvSpPr>
          <p:spPr bwMode="auto">
            <a:xfrm>
              <a:off x="3466" y="5839"/>
              <a:ext cx="548" cy="552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r>
                <a:rPr lang="en-US" altLang="zh-CN">
                  <a:ea typeface="宋体" panose="02010600030101010101" pitchFamily="2" charset="-122"/>
                </a:rPr>
                <a:t>N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2554" name="平行四边形 179239"/>
            <p:cNvSpPr>
              <a:spLocks noChangeArrowheads="1"/>
            </p:cNvSpPr>
            <p:nvPr/>
          </p:nvSpPr>
          <p:spPr bwMode="auto">
            <a:xfrm>
              <a:off x="5383" y="6049"/>
              <a:ext cx="4083" cy="960"/>
            </a:xfrm>
            <a:prstGeom prst="parallelogram">
              <a:avLst>
                <a:gd name="adj" fmla="val 106315"/>
              </a:avLst>
            </a:prstGeom>
            <a:solidFill>
              <a:schemeClr val="accent2"/>
            </a:solidFill>
            <a:ln w="9525">
              <a:noFill/>
              <a:miter lim="800000"/>
            </a:ln>
          </p:spPr>
          <p:txBody>
            <a:bodyPr anchor="ctr"/>
            <a:lstStyle/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r>
                <a:rPr lang="zh-CN">
                  <a:solidFill>
                    <a:schemeClr val="bg1"/>
                  </a:solidFill>
                  <a:ea typeface="宋体" panose="02010600030101010101" pitchFamily="2" charset="-122"/>
                </a:rPr>
                <a:t>输出 </a:t>
              </a:r>
              <a:r>
                <a:rPr lang="en-US" altLang="zh-CN">
                  <a:solidFill>
                    <a:schemeClr val="bg1"/>
                  </a:solidFill>
                  <a:ea typeface="宋体" panose="02010600030101010101" pitchFamily="2" charset="-122"/>
                </a:rPr>
                <a:t>b , a</a:t>
              </a:r>
              <a:endParaRPr lang="en-US" altLang="zh-CN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22555" name="直接连接符 179241"/>
            <p:cNvSpPr>
              <a:spLocks noChangeShapeType="1"/>
            </p:cNvSpPr>
            <p:nvPr/>
          </p:nvSpPr>
          <p:spPr bwMode="auto">
            <a:xfrm>
              <a:off x="7407" y="7044"/>
              <a:ext cx="0" cy="51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56" name="直接连接符 179242"/>
            <p:cNvSpPr>
              <a:spLocks noChangeShapeType="1"/>
            </p:cNvSpPr>
            <p:nvPr/>
          </p:nvSpPr>
          <p:spPr bwMode="auto">
            <a:xfrm flipH="1">
              <a:off x="3276" y="7553"/>
              <a:ext cx="4131" cy="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0482" name="标题 173057"/>
          <p:cNvSpPr>
            <a:spLocks noGrp="1" noChangeArrowheads="1"/>
          </p:cNvSpPr>
          <p:nvPr>
            <p:ph type="title"/>
          </p:nvPr>
        </p:nvSpPr>
        <p:spPr/>
        <p:txBody>
          <a:bodyPr/>
          <a:p>
            <a:pPr eaLnBrk="1" hangingPunct="1"/>
            <a:r>
              <a:rPr lang="zh-CN" altLang="en-US" smtClean="0"/>
              <a:t>练习</a:t>
            </a:r>
            <a:r>
              <a:rPr lang="en-US" altLang="zh-CN" smtClean="0"/>
              <a:t>1</a:t>
            </a:r>
            <a:r>
              <a:rPr lang="zh-CN" altLang="en-US" smtClean="0"/>
              <a:t>：两个数排序输出</a:t>
            </a:r>
            <a:endParaRPr lang="zh-CN" altLang="en-US" smtClean="0"/>
          </a:p>
        </p:txBody>
      </p:sp>
      <p:sp>
        <p:nvSpPr>
          <p:cNvPr id="3" name="文本框 2"/>
          <p:cNvSpPr txBox="1"/>
          <p:nvPr/>
        </p:nvSpPr>
        <p:spPr>
          <a:xfrm>
            <a:off x="6261100" y="2073275"/>
            <a:ext cx="5339080" cy="28917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600">
                <a:solidFill>
                  <a:srgbClr val="FF0000"/>
                </a:solidFill>
                <a:sym typeface="+mn-ea"/>
              </a:rPr>
              <a:t># </a:t>
            </a:r>
            <a:r>
              <a:rPr lang="zh-CN" altLang="zh-CN" sz="2600">
                <a:solidFill>
                  <a:srgbClr val="FF0000"/>
                </a:solidFill>
                <a:sym typeface="+mn-ea"/>
              </a:rPr>
              <a:t>？处请用正确的内容替换</a:t>
            </a:r>
            <a:endParaRPr sz="2600"/>
          </a:p>
          <a:p>
            <a:pPr algn="l"/>
            <a:r>
              <a:rPr sz="2600"/>
              <a:t>a=int(input("a="))</a:t>
            </a:r>
            <a:endParaRPr sz="2600"/>
          </a:p>
          <a:p>
            <a:pPr algn="l"/>
            <a:r>
              <a:rPr sz="2600"/>
              <a:t>b=int(input("b="))</a:t>
            </a:r>
            <a:endParaRPr sz="2600"/>
          </a:p>
          <a:p>
            <a:pPr algn="l"/>
            <a:r>
              <a:rPr sz="2600"/>
              <a:t>if     </a:t>
            </a:r>
            <a:r>
              <a:rPr lang="en-US" sz="2600"/>
              <a:t>?   </a:t>
            </a:r>
            <a:r>
              <a:rPr sz="2600"/>
              <a:t>:</a:t>
            </a:r>
            <a:endParaRPr sz="2600"/>
          </a:p>
          <a:p>
            <a:pPr algn="l"/>
            <a:r>
              <a:rPr sz="2600"/>
              <a:t>    print(a,b)</a:t>
            </a:r>
            <a:endParaRPr sz="2600"/>
          </a:p>
          <a:p>
            <a:pPr algn="l"/>
            <a:r>
              <a:rPr sz="2600"/>
              <a:t>else:</a:t>
            </a:r>
            <a:endParaRPr sz="2600"/>
          </a:p>
          <a:p>
            <a:pPr algn="l"/>
            <a:r>
              <a:rPr sz="2600"/>
              <a:t>      </a:t>
            </a:r>
            <a:r>
              <a:rPr lang="en-US" sz="2600"/>
              <a:t>?</a:t>
            </a:r>
            <a:endParaRPr lang="en-US" sz="26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标题 173057"/>
          <p:cNvSpPr>
            <a:spLocks noGrp="1" noChangeArrowheads="1"/>
          </p:cNvSpPr>
          <p:nvPr>
            <p:ph type="title"/>
          </p:nvPr>
        </p:nvSpPr>
        <p:spPr/>
        <p:txBody>
          <a:bodyPr/>
          <a:p>
            <a:pPr eaLnBrk="1" hangingPunct="1"/>
            <a:r>
              <a:rPr lang="zh-CN" altLang="en-US" smtClean="0"/>
              <a:t>练习</a:t>
            </a:r>
            <a:r>
              <a:rPr lang="en-US" altLang="zh-CN" smtClean="0"/>
              <a:t>2</a:t>
            </a:r>
            <a:r>
              <a:rPr lang="zh-CN" altLang="en-US" smtClean="0"/>
              <a:t>：判断三个线段是否构成三角形？</a:t>
            </a:r>
            <a:endParaRPr lang="en-US" altLang="zh-CN" smtClean="0"/>
          </a:p>
        </p:txBody>
      </p:sp>
      <p:sp>
        <p:nvSpPr>
          <p:cNvPr id="3" name="文本框 2"/>
          <p:cNvSpPr txBox="1"/>
          <p:nvPr/>
        </p:nvSpPr>
        <p:spPr>
          <a:xfrm>
            <a:off x="6478270" y="1878965"/>
            <a:ext cx="4886960" cy="329184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600">
                <a:solidFill>
                  <a:srgbClr val="FF0000"/>
                </a:solidFill>
                <a:sym typeface="+mn-ea"/>
              </a:rPr>
              <a:t># </a:t>
            </a:r>
            <a:r>
              <a:rPr lang="zh-CN" altLang="zh-CN" sz="2600">
                <a:solidFill>
                  <a:srgbClr val="FF0000"/>
                </a:solidFill>
                <a:sym typeface="+mn-ea"/>
              </a:rPr>
              <a:t>？处请用正确的内容替换</a:t>
            </a:r>
            <a:endParaRPr sz="2600"/>
          </a:p>
          <a:p>
            <a:pPr algn="l"/>
            <a:r>
              <a:rPr sz="2600"/>
              <a:t>a=int(input("a="))</a:t>
            </a:r>
            <a:endParaRPr sz="2600"/>
          </a:p>
          <a:p>
            <a:pPr algn="l"/>
            <a:r>
              <a:rPr sz="2600"/>
              <a:t>b=int(input("b="))</a:t>
            </a:r>
            <a:endParaRPr sz="2600"/>
          </a:p>
          <a:p>
            <a:pPr algn="l"/>
            <a:r>
              <a:rPr lang="en-US" sz="2600"/>
              <a:t>c=?</a:t>
            </a:r>
            <a:endParaRPr sz="2600"/>
          </a:p>
          <a:p>
            <a:pPr algn="l"/>
            <a:r>
              <a:rPr sz="2600"/>
              <a:t>if     </a:t>
            </a:r>
            <a:r>
              <a:rPr lang="en-US" sz="2600"/>
              <a:t>?    </a:t>
            </a:r>
            <a:r>
              <a:rPr sz="2600"/>
              <a:t>:</a:t>
            </a:r>
            <a:endParaRPr sz="2600"/>
          </a:p>
          <a:p>
            <a:pPr algn="l"/>
            <a:r>
              <a:rPr sz="2600"/>
              <a:t>    </a:t>
            </a:r>
            <a:r>
              <a:rPr lang="zh-CN" sz="2600"/>
              <a:t>？</a:t>
            </a:r>
            <a:endParaRPr lang="zh-CN" sz="2600"/>
          </a:p>
          <a:p>
            <a:pPr algn="l"/>
            <a:r>
              <a:rPr sz="2600"/>
              <a:t>else:</a:t>
            </a:r>
            <a:endParaRPr sz="2600"/>
          </a:p>
          <a:p>
            <a:pPr algn="l"/>
            <a:r>
              <a:rPr sz="2600"/>
              <a:t>      </a:t>
            </a:r>
            <a:r>
              <a:rPr lang="en-US" sz="2600"/>
              <a:t>print(“</a:t>
            </a:r>
            <a:r>
              <a:rPr lang="zh-CN" sz="2600"/>
              <a:t>不能构成三角形</a:t>
            </a:r>
            <a:r>
              <a:rPr lang="en-US" altLang="zh-CN" sz="2600"/>
              <a:t>”</a:t>
            </a:r>
            <a:r>
              <a:rPr lang="en-US" sz="2600"/>
              <a:t>)</a:t>
            </a:r>
            <a:endParaRPr lang="en-US" sz="2600"/>
          </a:p>
        </p:txBody>
      </p:sp>
      <p:grpSp>
        <p:nvGrpSpPr>
          <p:cNvPr id="5" name="组合 4"/>
          <p:cNvGrpSpPr/>
          <p:nvPr/>
        </p:nvGrpSpPr>
        <p:grpSpPr>
          <a:xfrm>
            <a:off x="287655" y="1247775"/>
            <a:ext cx="5779770" cy="4549775"/>
            <a:chOff x="453" y="1965"/>
            <a:chExt cx="9102" cy="7165"/>
          </a:xfrm>
        </p:grpSpPr>
        <p:sp>
          <p:nvSpPr>
            <p:cNvPr id="22537" name="平行四边形 179211"/>
            <p:cNvSpPr>
              <a:spLocks noChangeArrowheads="1"/>
            </p:cNvSpPr>
            <p:nvPr/>
          </p:nvSpPr>
          <p:spPr bwMode="auto">
            <a:xfrm>
              <a:off x="1315" y="3182"/>
              <a:ext cx="4193" cy="915"/>
            </a:xfrm>
            <a:prstGeom prst="parallelogram">
              <a:avLst>
                <a:gd name="adj" fmla="val 114549"/>
              </a:avLst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38" name="平行四边形 179212"/>
            <p:cNvSpPr>
              <a:spLocks noChangeArrowheads="1"/>
            </p:cNvSpPr>
            <p:nvPr/>
          </p:nvSpPr>
          <p:spPr bwMode="auto">
            <a:xfrm>
              <a:off x="1332" y="6559"/>
              <a:ext cx="4083" cy="960"/>
            </a:xfrm>
            <a:prstGeom prst="parallelogram">
              <a:avLst>
                <a:gd name="adj" fmla="val 106315"/>
              </a:avLst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39" name="直接连接符 179214"/>
            <p:cNvSpPr>
              <a:spLocks noChangeShapeType="1"/>
            </p:cNvSpPr>
            <p:nvPr/>
          </p:nvSpPr>
          <p:spPr bwMode="auto">
            <a:xfrm>
              <a:off x="3361" y="2645"/>
              <a:ext cx="3" cy="565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40" name="直接连接符 179215"/>
            <p:cNvSpPr>
              <a:spLocks noChangeShapeType="1"/>
            </p:cNvSpPr>
            <p:nvPr/>
          </p:nvSpPr>
          <p:spPr bwMode="auto">
            <a:xfrm>
              <a:off x="3366" y="4125"/>
              <a:ext cx="0" cy="567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41" name="直接连接符 179216"/>
            <p:cNvSpPr>
              <a:spLocks noChangeShapeType="1"/>
            </p:cNvSpPr>
            <p:nvPr/>
          </p:nvSpPr>
          <p:spPr bwMode="auto">
            <a:xfrm>
              <a:off x="3361" y="7552"/>
              <a:ext cx="6" cy="927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2542" name="组合 179217"/>
            <p:cNvGrpSpPr/>
            <p:nvPr/>
          </p:nvGrpSpPr>
          <p:grpSpPr bwMode="auto">
            <a:xfrm rot="0">
              <a:off x="2224" y="1965"/>
              <a:ext cx="2380" cy="680"/>
              <a:chOff x="0" y="0"/>
              <a:chExt cx="2380" cy="681"/>
            </a:xfrm>
          </p:grpSpPr>
          <p:sp>
            <p:nvSpPr>
              <p:cNvPr id="22559" name="圆角矩形 17921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380" cy="681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560" name="文本框 179219"/>
              <p:cNvSpPr txBox="1">
                <a:spLocks noChangeArrowheads="1"/>
              </p:cNvSpPr>
              <p:nvPr/>
            </p:nvSpPr>
            <p:spPr bwMode="auto">
              <a:xfrm>
                <a:off x="567" y="67"/>
                <a:ext cx="1398" cy="57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r>
                  <a:rPr lang="zh-CN" altLang="en-US">
                    <a:solidFill>
                      <a:schemeClr val="bg1"/>
                    </a:solidFill>
                    <a:ea typeface="宋体" panose="02010600030101010101" pitchFamily="2" charset="-122"/>
                  </a:rPr>
                  <a:t>开始</a:t>
                </a:r>
                <a:endParaRPr lang="zh-CN" altLang="en-US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22543" name="文本框 179220"/>
            <p:cNvSpPr txBox="1">
              <a:spLocks noChangeArrowheads="1"/>
            </p:cNvSpPr>
            <p:nvPr/>
          </p:nvSpPr>
          <p:spPr bwMode="auto">
            <a:xfrm>
              <a:off x="2102" y="3200"/>
              <a:ext cx="2993" cy="91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1600">
                  <a:solidFill>
                    <a:schemeClr val="bg1"/>
                  </a:solidFill>
                  <a:ea typeface="宋体" panose="02010600030101010101" pitchFamily="2" charset="-122"/>
                </a:rPr>
                <a:t>输入的三个边长 </a:t>
              </a:r>
              <a:endParaRPr lang="zh-CN" altLang="en-US" sz="1600">
                <a:solidFill>
                  <a:schemeClr val="bg1"/>
                </a:solidFill>
                <a:ea typeface="宋体" panose="02010600030101010101" pitchFamily="2" charset="-122"/>
              </a:endParaRPr>
            </a:p>
            <a:p>
              <a:r>
                <a:rPr lang="zh-CN" altLang="en-US" sz="1600">
                  <a:solidFill>
                    <a:schemeClr val="bg1"/>
                  </a:solidFill>
                  <a:ea typeface="宋体" panose="02010600030101010101" pitchFamily="2" charset="-122"/>
                </a:rPr>
                <a:t>     </a:t>
              </a:r>
              <a:r>
                <a:rPr lang="en-US" altLang="zh-CN" sz="1600">
                  <a:solidFill>
                    <a:schemeClr val="bg1"/>
                  </a:solidFill>
                  <a:ea typeface="宋体" panose="02010600030101010101" pitchFamily="2" charset="-122"/>
                </a:rPr>
                <a:t>a, b , c</a:t>
              </a:r>
              <a:endParaRPr lang="en-US" altLang="zh-CN" sz="1600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22545" name="文本框 179222"/>
            <p:cNvSpPr txBox="1">
              <a:spLocks noChangeArrowheads="1"/>
            </p:cNvSpPr>
            <p:nvPr/>
          </p:nvSpPr>
          <p:spPr bwMode="auto">
            <a:xfrm>
              <a:off x="1957" y="6749"/>
              <a:ext cx="3007" cy="58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r>
                <a:rPr lang="en-US" altLang="zh-CN">
                  <a:solidFill>
                    <a:schemeClr val="bg1"/>
                  </a:solidFill>
                  <a:ea typeface="宋体" panose="02010600030101010101" pitchFamily="2" charset="-122"/>
                </a:rPr>
                <a:t>  </a:t>
              </a:r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</a:rPr>
                <a:t>能构成三角形</a:t>
              </a:r>
              <a:endParaRPr lang="en-US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grpSp>
          <p:nvGrpSpPr>
            <p:cNvPr id="22546" name="组合 179223"/>
            <p:cNvGrpSpPr/>
            <p:nvPr/>
          </p:nvGrpSpPr>
          <p:grpSpPr bwMode="auto">
            <a:xfrm rot="0">
              <a:off x="2194" y="8450"/>
              <a:ext cx="2380" cy="680"/>
              <a:chOff x="0" y="180"/>
              <a:chExt cx="2380" cy="681"/>
            </a:xfrm>
          </p:grpSpPr>
          <p:sp>
            <p:nvSpPr>
              <p:cNvPr id="22557" name="圆角矩形 179224"/>
              <p:cNvSpPr>
                <a:spLocks noChangeArrowheads="1"/>
              </p:cNvSpPr>
              <p:nvPr/>
            </p:nvSpPr>
            <p:spPr bwMode="auto">
              <a:xfrm>
                <a:off x="0" y="180"/>
                <a:ext cx="2380" cy="681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558" name="文本框 179225"/>
              <p:cNvSpPr txBox="1">
                <a:spLocks noChangeArrowheads="1"/>
              </p:cNvSpPr>
              <p:nvPr/>
            </p:nvSpPr>
            <p:spPr bwMode="auto">
              <a:xfrm>
                <a:off x="567" y="211"/>
                <a:ext cx="1398" cy="57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r>
                  <a:rPr lang="zh-CN" altLang="en-US">
                    <a:solidFill>
                      <a:schemeClr val="bg1"/>
                    </a:solidFill>
                    <a:ea typeface="宋体" panose="02010600030101010101" pitchFamily="2" charset="-122"/>
                  </a:rPr>
                  <a:t>结束</a:t>
                </a:r>
                <a:endParaRPr lang="zh-CN" altLang="en-US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22548" name="流程图: 决策 179228"/>
            <p:cNvSpPr>
              <a:spLocks noChangeArrowheads="1"/>
            </p:cNvSpPr>
            <p:nvPr/>
          </p:nvSpPr>
          <p:spPr bwMode="auto">
            <a:xfrm>
              <a:off x="453" y="4700"/>
              <a:ext cx="5764" cy="1383"/>
            </a:xfrm>
            <a:prstGeom prst="flowChartDecision">
              <a:avLst/>
            </a:prstGeom>
            <a:solidFill>
              <a:schemeClr val="accent2"/>
            </a:solidFill>
            <a:ln w="12700">
              <a:noFill/>
              <a:miter lim="800000"/>
            </a:ln>
          </p:spPr>
          <p:txBody>
            <a:bodyPr wrap="none" anchor="ctr"/>
            <a:lstStyle/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r>
                <a:rPr lang="en-US" altLang="zh-CN">
                  <a:solidFill>
                    <a:schemeClr val="bg1"/>
                  </a:solidFill>
                  <a:ea typeface="宋体" panose="02010600030101010101" pitchFamily="2" charset="-122"/>
                </a:rPr>
                <a:t>a+b&gt;c  and a+c&gt;b and b+c&gt;a</a:t>
              </a:r>
              <a:endParaRPr lang="en-US" altLang="zh-CN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22549" name="直接连接符 179232"/>
            <p:cNvSpPr>
              <a:spLocks noChangeShapeType="1"/>
            </p:cNvSpPr>
            <p:nvPr/>
          </p:nvSpPr>
          <p:spPr bwMode="auto">
            <a:xfrm>
              <a:off x="6144" y="5369"/>
              <a:ext cx="1371" cy="4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50" name="直接连接符 179233"/>
            <p:cNvSpPr>
              <a:spLocks noChangeShapeType="1"/>
            </p:cNvSpPr>
            <p:nvPr/>
          </p:nvSpPr>
          <p:spPr bwMode="auto">
            <a:xfrm>
              <a:off x="7515" y="5411"/>
              <a:ext cx="1" cy="69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51" name="直接连接符 179235"/>
            <p:cNvSpPr>
              <a:spLocks noChangeShapeType="1"/>
            </p:cNvSpPr>
            <p:nvPr/>
          </p:nvSpPr>
          <p:spPr bwMode="auto">
            <a:xfrm flipH="1">
              <a:off x="3361" y="6064"/>
              <a:ext cx="5" cy="495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52" name="文本框 179236"/>
            <p:cNvSpPr txBox="1">
              <a:spLocks noChangeArrowheads="1"/>
            </p:cNvSpPr>
            <p:nvPr/>
          </p:nvSpPr>
          <p:spPr bwMode="auto">
            <a:xfrm>
              <a:off x="5386" y="4800"/>
              <a:ext cx="528" cy="552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r>
                <a:rPr lang="en-US" altLang="zh-CN">
                  <a:ea typeface="宋体" panose="02010600030101010101" pitchFamily="2" charset="-122"/>
                </a:rPr>
                <a:t>Y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2553" name="文本框 179237"/>
            <p:cNvSpPr txBox="1">
              <a:spLocks noChangeArrowheads="1"/>
            </p:cNvSpPr>
            <p:nvPr/>
          </p:nvSpPr>
          <p:spPr bwMode="auto">
            <a:xfrm>
              <a:off x="3556" y="5893"/>
              <a:ext cx="548" cy="552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r>
                <a:rPr lang="en-US" altLang="zh-CN">
                  <a:ea typeface="宋体" panose="02010600030101010101" pitchFamily="2" charset="-122"/>
                </a:rPr>
                <a:t>N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2554" name="平行四边形 179239"/>
            <p:cNvSpPr>
              <a:spLocks noChangeArrowheads="1"/>
            </p:cNvSpPr>
            <p:nvPr/>
          </p:nvSpPr>
          <p:spPr bwMode="auto">
            <a:xfrm>
              <a:off x="5473" y="6049"/>
              <a:ext cx="4083" cy="960"/>
            </a:xfrm>
            <a:prstGeom prst="parallelogram">
              <a:avLst>
                <a:gd name="adj" fmla="val 106315"/>
              </a:avLst>
            </a:prstGeom>
            <a:solidFill>
              <a:schemeClr val="accent2"/>
            </a:solidFill>
            <a:ln w="9525">
              <a:noFill/>
              <a:miter lim="800000"/>
            </a:ln>
          </p:spPr>
          <p:txBody>
            <a:bodyPr anchor="ctr"/>
            <a:lstStyle/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endParaRPr lang="en-US" altLang="zh-CN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22555" name="直接连接符 179241"/>
            <p:cNvSpPr>
              <a:spLocks noChangeShapeType="1"/>
            </p:cNvSpPr>
            <p:nvPr/>
          </p:nvSpPr>
          <p:spPr bwMode="auto">
            <a:xfrm>
              <a:off x="7497" y="7044"/>
              <a:ext cx="1" cy="8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56" name="直接连接符 179242"/>
            <p:cNvSpPr>
              <a:spLocks noChangeShapeType="1"/>
            </p:cNvSpPr>
            <p:nvPr/>
          </p:nvSpPr>
          <p:spPr bwMode="auto">
            <a:xfrm flipH="1">
              <a:off x="3366" y="7895"/>
              <a:ext cx="4131" cy="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文本框 179222"/>
            <p:cNvSpPr txBox="1">
              <a:spLocks noChangeArrowheads="1"/>
            </p:cNvSpPr>
            <p:nvPr/>
          </p:nvSpPr>
          <p:spPr bwMode="auto">
            <a:xfrm>
              <a:off x="5955" y="6283"/>
              <a:ext cx="3212" cy="58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p>
              <a:r>
                <a:rPr lang="en-US" altLang="zh-CN">
                  <a:solidFill>
                    <a:schemeClr val="bg1"/>
                  </a:solidFill>
                  <a:ea typeface="宋体" panose="02010600030101010101" pitchFamily="2" charset="-122"/>
                </a:rPr>
                <a:t>  </a:t>
              </a:r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</a:rPr>
                <a:t>不能构成三角形</a:t>
              </a:r>
              <a:endParaRPr lang="en-US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标题 173057"/>
          <p:cNvSpPr>
            <a:spLocks noGrp="1" noChangeArrowheads="1"/>
          </p:cNvSpPr>
          <p:nvPr>
            <p:ph type="title"/>
          </p:nvPr>
        </p:nvSpPr>
        <p:spPr>
          <a:xfrm>
            <a:off x="627380" y="260350"/>
            <a:ext cx="10972800" cy="859155"/>
          </a:xfrm>
        </p:spPr>
        <p:txBody>
          <a:bodyPr/>
          <a:p>
            <a:pPr eaLnBrk="1" hangingPunct="1"/>
            <a:r>
              <a:rPr lang="zh-CN" altLang="en-US" smtClean="0"/>
              <a:t>练习</a:t>
            </a:r>
            <a:r>
              <a:rPr lang="en-US" altLang="zh-CN" smtClean="0"/>
              <a:t>3</a:t>
            </a:r>
            <a:r>
              <a:rPr lang="zh-CN" altLang="en-US" smtClean="0"/>
              <a:t>：判断一个年份是平年还是闰年？</a:t>
            </a:r>
            <a:br>
              <a:rPr lang="zh-CN" altLang="en-US" smtClean="0"/>
            </a:br>
            <a:r>
              <a:rPr lang="zh-CN" altLang="en-US" smtClean="0"/>
              <a:t>                          能被</a:t>
            </a:r>
            <a:r>
              <a:rPr lang="en-US" altLang="zh-CN" smtClean="0"/>
              <a:t>4</a:t>
            </a:r>
            <a:r>
              <a:rPr lang="zh-CN" altLang="en-US" smtClean="0"/>
              <a:t>整除但不能被</a:t>
            </a:r>
            <a:r>
              <a:rPr lang="en-US" altLang="zh-CN" smtClean="0"/>
              <a:t>100</a:t>
            </a:r>
            <a:r>
              <a:rPr lang="zh-CN" altLang="en-US" smtClean="0"/>
              <a:t>整除，或是能被</a:t>
            </a:r>
            <a:r>
              <a:rPr lang="en-US" altLang="zh-CN" smtClean="0"/>
              <a:t>400</a:t>
            </a:r>
            <a:r>
              <a:rPr lang="zh-CN" altLang="en-US" smtClean="0"/>
              <a:t>整除的年份是闰年。</a:t>
            </a:r>
            <a:endParaRPr lang="zh-CN" altLang="en-US" smtClean="0"/>
          </a:p>
        </p:txBody>
      </p:sp>
      <p:sp>
        <p:nvSpPr>
          <p:cNvPr id="3" name="文本框 2"/>
          <p:cNvSpPr txBox="1"/>
          <p:nvPr/>
        </p:nvSpPr>
        <p:spPr>
          <a:xfrm>
            <a:off x="6478270" y="1878965"/>
            <a:ext cx="4886960" cy="289179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en-US" altLang="zh-CN" sz="2600">
                <a:solidFill>
                  <a:srgbClr val="FF0000"/>
                </a:solidFill>
                <a:sym typeface="+mn-ea"/>
              </a:rPr>
              <a:t># </a:t>
            </a:r>
            <a:r>
              <a:rPr lang="zh-CN" altLang="zh-CN" sz="2600">
                <a:solidFill>
                  <a:srgbClr val="FF0000"/>
                </a:solidFill>
                <a:sym typeface="+mn-ea"/>
              </a:rPr>
              <a:t>？处请用正确的内容替换</a:t>
            </a:r>
            <a:endParaRPr sz="2600"/>
          </a:p>
          <a:p>
            <a:pPr algn="l"/>
            <a:r>
              <a:rPr lang="en-US" sz="2600"/>
              <a:t>x</a:t>
            </a:r>
            <a:r>
              <a:rPr sz="2600"/>
              <a:t>=int(input("</a:t>
            </a:r>
            <a:r>
              <a:rPr lang="zh-CN" sz="2600"/>
              <a:t>请输入一个年份</a:t>
            </a:r>
            <a:r>
              <a:rPr sz="2600"/>
              <a:t>"))</a:t>
            </a:r>
            <a:endParaRPr sz="2600"/>
          </a:p>
          <a:p>
            <a:pPr algn="l"/>
            <a:endParaRPr sz="2600"/>
          </a:p>
          <a:p>
            <a:pPr algn="l"/>
            <a:r>
              <a:rPr sz="2600"/>
              <a:t>if     </a:t>
            </a:r>
            <a:r>
              <a:rPr lang="en-US" sz="2600"/>
              <a:t>?    </a:t>
            </a:r>
            <a:r>
              <a:rPr sz="2600"/>
              <a:t>:</a:t>
            </a:r>
            <a:endParaRPr sz="2600"/>
          </a:p>
          <a:p>
            <a:pPr algn="l"/>
            <a:r>
              <a:rPr sz="2600"/>
              <a:t>    </a:t>
            </a:r>
            <a:r>
              <a:rPr lang="en-US" sz="2600">
                <a:sym typeface="+mn-ea"/>
              </a:rPr>
              <a:t>print(x,“</a:t>
            </a:r>
            <a:r>
              <a:rPr lang="zh-CN" altLang="en-US" sz="2600">
                <a:sym typeface="+mn-ea"/>
              </a:rPr>
              <a:t>是闰年</a:t>
            </a:r>
            <a:r>
              <a:rPr lang="en-US" altLang="zh-CN" sz="2600">
                <a:sym typeface="+mn-ea"/>
              </a:rPr>
              <a:t>”</a:t>
            </a:r>
            <a:r>
              <a:rPr lang="en-US" sz="2600">
                <a:sym typeface="+mn-ea"/>
              </a:rPr>
              <a:t>)</a:t>
            </a:r>
            <a:endParaRPr lang="zh-CN" sz="2600"/>
          </a:p>
          <a:p>
            <a:pPr algn="l"/>
            <a:r>
              <a:rPr sz="2600"/>
              <a:t>else:</a:t>
            </a:r>
            <a:endParaRPr sz="2600"/>
          </a:p>
          <a:p>
            <a:pPr algn="l"/>
            <a:r>
              <a:rPr sz="2600"/>
              <a:t>      </a:t>
            </a:r>
            <a:r>
              <a:rPr lang="en-US" sz="2600"/>
              <a:t>print(x,“</a:t>
            </a:r>
            <a:r>
              <a:rPr lang="zh-CN" altLang="en-US" sz="2600"/>
              <a:t>是平年</a:t>
            </a:r>
            <a:r>
              <a:rPr lang="en-US" altLang="zh-CN" sz="2600"/>
              <a:t>”</a:t>
            </a:r>
            <a:r>
              <a:rPr lang="en-US" sz="2600"/>
              <a:t>)</a:t>
            </a:r>
            <a:endParaRPr lang="en-US" sz="2600"/>
          </a:p>
        </p:txBody>
      </p:sp>
      <p:grpSp>
        <p:nvGrpSpPr>
          <p:cNvPr id="5" name="组合 4"/>
          <p:cNvGrpSpPr/>
          <p:nvPr/>
        </p:nvGrpSpPr>
        <p:grpSpPr>
          <a:xfrm>
            <a:off x="287655" y="1247775"/>
            <a:ext cx="5780405" cy="4549775"/>
            <a:chOff x="453" y="1965"/>
            <a:chExt cx="9103" cy="7165"/>
          </a:xfrm>
        </p:grpSpPr>
        <p:sp>
          <p:nvSpPr>
            <p:cNvPr id="22537" name="平行四边形 179211"/>
            <p:cNvSpPr>
              <a:spLocks noChangeArrowheads="1"/>
            </p:cNvSpPr>
            <p:nvPr/>
          </p:nvSpPr>
          <p:spPr bwMode="auto">
            <a:xfrm>
              <a:off x="1315" y="3182"/>
              <a:ext cx="4193" cy="915"/>
            </a:xfrm>
            <a:prstGeom prst="parallelogram">
              <a:avLst>
                <a:gd name="adj" fmla="val 114549"/>
              </a:avLst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38" name="平行四边形 179212"/>
            <p:cNvSpPr>
              <a:spLocks noChangeArrowheads="1"/>
            </p:cNvSpPr>
            <p:nvPr/>
          </p:nvSpPr>
          <p:spPr bwMode="auto">
            <a:xfrm>
              <a:off x="1332" y="6559"/>
              <a:ext cx="4083" cy="960"/>
            </a:xfrm>
            <a:prstGeom prst="parallelogram">
              <a:avLst>
                <a:gd name="adj" fmla="val 106315"/>
              </a:avLst>
            </a:prstGeom>
            <a:solidFill>
              <a:schemeClr val="accent1"/>
            </a:solidFill>
            <a:ln w="9525">
              <a:noFill/>
              <a:miter lim="800000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39" name="直接连接符 179214"/>
            <p:cNvSpPr>
              <a:spLocks noChangeShapeType="1"/>
            </p:cNvSpPr>
            <p:nvPr/>
          </p:nvSpPr>
          <p:spPr bwMode="auto">
            <a:xfrm>
              <a:off x="3361" y="2645"/>
              <a:ext cx="3" cy="565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40" name="直接连接符 179215"/>
            <p:cNvSpPr>
              <a:spLocks noChangeShapeType="1"/>
            </p:cNvSpPr>
            <p:nvPr/>
          </p:nvSpPr>
          <p:spPr bwMode="auto">
            <a:xfrm>
              <a:off x="3366" y="4125"/>
              <a:ext cx="0" cy="567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41" name="直接连接符 179216"/>
            <p:cNvSpPr>
              <a:spLocks noChangeShapeType="1"/>
            </p:cNvSpPr>
            <p:nvPr/>
          </p:nvSpPr>
          <p:spPr bwMode="auto">
            <a:xfrm>
              <a:off x="3361" y="7552"/>
              <a:ext cx="6" cy="927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22542" name="组合 179217"/>
            <p:cNvGrpSpPr/>
            <p:nvPr/>
          </p:nvGrpSpPr>
          <p:grpSpPr bwMode="auto">
            <a:xfrm rot="0">
              <a:off x="2224" y="1965"/>
              <a:ext cx="2380" cy="680"/>
              <a:chOff x="0" y="0"/>
              <a:chExt cx="2380" cy="681"/>
            </a:xfrm>
          </p:grpSpPr>
          <p:sp>
            <p:nvSpPr>
              <p:cNvPr id="22559" name="圆角矩形 17921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2380" cy="681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560" name="文本框 179219"/>
              <p:cNvSpPr txBox="1">
                <a:spLocks noChangeArrowheads="1"/>
              </p:cNvSpPr>
              <p:nvPr/>
            </p:nvSpPr>
            <p:spPr bwMode="auto">
              <a:xfrm>
                <a:off x="567" y="67"/>
                <a:ext cx="1398" cy="57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r>
                  <a:rPr lang="zh-CN" altLang="en-US">
                    <a:solidFill>
                      <a:schemeClr val="bg1"/>
                    </a:solidFill>
                    <a:ea typeface="宋体" panose="02010600030101010101" pitchFamily="2" charset="-122"/>
                  </a:rPr>
                  <a:t>开始</a:t>
                </a:r>
                <a:endParaRPr lang="zh-CN" altLang="en-US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22543" name="文本框 179220"/>
            <p:cNvSpPr txBox="1">
              <a:spLocks noChangeArrowheads="1"/>
            </p:cNvSpPr>
            <p:nvPr/>
          </p:nvSpPr>
          <p:spPr bwMode="auto">
            <a:xfrm>
              <a:off x="2102" y="3200"/>
              <a:ext cx="2993" cy="53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lstStyle/>
            <a:p>
              <a:r>
                <a:rPr lang="zh-CN" altLang="en-US" sz="1600">
                  <a:solidFill>
                    <a:schemeClr val="bg1"/>
                  </a:solidFill>
                  <a:ea typeface="宋体" panose="02010600030101010101" pitchFamily="2" charset="-122"/>
                </a:rPr>
                <a:t>输入</a:t>
              </a:r>
              <a:r>
                <a:rPr lang="zh-CN" sz="1600">
                  <a:solidFill>
                    <a:schemeClr val="bg1"/>
                  </a:solidFill>
                  <a:ea typeface="宋体" panose="02010600030101010101" pitchFamily="2" charset="-122"/>
                </a:rPr>
                <a:t>一个年份</a:t>
              </a:r>
              <a:r>
                <a:rPr lang="en-US" altLang="zh-CN" sz="1600">
                  <a:solidFill>
                    <a:schemeClr val="bg1"/>
                  </a:solidFill>
                  <a:ea typeface="宋体" panose="02010600030101010101" pitchFamily="2" charset="-122"/>
                </a:rPr>
                <a:t>x</a:t>
              </a:r>
              <a:endParaRPr lang="en-US" altLang="zh-CN" sz="1600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22545" name="文本框 179222"/>
            <p:cNvSpPr txBox="1">
              <a:spLocks noChangeArrowheads="1"/>
            </p:cNvSpPr>
            <p:nvPr/>
          </p:nvSpPr>
          <p:spPr bwMode="auto">
            <a:xfrm>
              <a:off x="1957" y="6749"/>
              <a:ext cx="3007" cy="58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lstStyle/>
            <a:p>
              <a:r>
                <a:rPr lang="en-US" altLang="zh-CN">
                  <a:solidFill>
                    <a:schemeClr val="bg1"/>
                  </a:solidFill>
                  <a:ea typeface="宋体" panose="02010600030101010101" pitchFamily="2" charset="-122"/>
                </a:rPr>
                <a:t>  x</a:t>
              </a:r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</a:rPr>
                <a:t>是平年</a:t>
              </a:r>
              <a:endParaRPr lang="en-US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grpSp>
          <p:nvGrpSpPr>
            <p:cNvPr id="22546" name="组合 179223"/>
            <p:cNvGrpSpPr/>
            <p:nvPr/>
          </p:nvGrpSpPr>
          <p:grpSpPr bwMode="auto">
            <a:xfrm rot="0">
              <a:off x="2194" y="8450"/>
              <a:ext cx="2380" cy="680"/>
              <a:chOff x="0" y="180"/>
              <a:chExt cx="2380" cy="681"/>
            </a:xfrm>
          </p:grpSpPr>
          <p:sp>
            <p:nvSpPr>
              <p:cNvPr id="22557" name="圆角矩形 179224"/>
              <p:cNvSpPr>
                <a:spLocks noChangeArrowheads="1"/>
              </p:cNvSpPr>
              <p:nvPr/>
            </p:nvSpPr>
            <p:spPr bwMode="auto">
              <a:xfrm>
                <a:off x="0" y="180"/>
                <a:ext cx="2380" cy="681"/>
              </a:xfrm>
              <a:prstGeom prst="roundRect">
                <a:avLst>
                  <a:gd name="adj" fmla="val 16667"/>
                </a:avLst>
              </a:prstGeom>
              <a:solidFill>
                <a:schemeClr val="accent1"/>
              </a:solidFill>
              <a:ln w="9525">
                <a:noFill/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22558" name="文本框 179225"/>
              <p:cNvSpPr txBox="1">
                <a:spLocks noChangeArrowheads="1"/>
              </p:cNvSpPr>
              <p:nvPr/>
            </p:nvSpPr>
            <p:spPr bwMode="auto">
              <a:xfrm>
                <a:off x="567" y="211"/>
                <a:ext cx="1398" cy="576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</a:ln>
            </p:spPr>
            <p:txBody>
              <a:bodyPr>
                <a:spAutoFit/>
              </a:bodyPr>
              <a:lstStyle/>
              <a:p>
                <a:r>
                  <a:rPr lang="zh-CN" altLang="en-US">
                    <a:solidFill>
                      <a:schemeClr val="bg1"/>
                    </a:solidFill>
                    <a:ea typeface="宋体" panose="02010600030101010101" pitchFamily="2" charset="-122"/>
                  </a:rPr>
                  <a:t>结束</a:t>
                </a:r>
                <a:endParaRPr lang="zh-CN" altLang="en-US">
                  <a:solidFill>
                    <a:schemeClr val="bg1"/>
                  </a:solidFill>
                  <a:ea typeface="宋体" panose="02010600030101010101" pitchFamily="2" charset="-122"/>
                </a:endParaRPr>
              </a:p>
            </p:txBody>
          </p:sp>
        </p:grpSp>
        <p:sp>
          <p:nvSpPr>
            <p:cNvPr id="22548" name="流程图: 决策 179228"/>
            <p:cNvSpPr>
              <a:spLocks noChangeArrowheads="1"/>
            </p:cNvSpPr>
            <p:nvPr/>
          </p:nvSpPr>
          <p:spPr bwMode="auto">
            <a:xfrm>
              <a:off x="453" y="4700"/>
              <a:ext cx="5764" cy="1383"/>
            </a:xfrm>
            <a:prstGeom prst="flowChartDecision">
              <a:avLst/>
            </a:prstGeom>
            <a:solidFill>
              <a:schemeClr val="accent2"/>
            </a:solidFill>
            <a:ln w="12700">
              <a:noFill/>
              <a:miter lim="800000"/>
            </a:ln>
          </p:spPr>
          <p:txBody>
            <a:bodyPr wrap="none" anchor="ctr"/>
            <a:lstStyle/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r>
                <a:rPr lang="en-US" altLang="zh-CN">
                  <a:solidFill>
                    <a:schemeClr val="bg1"/>
                  </a:solidFill>
                  <a:ea typeface="宋体" panose="02010600030101010101" pitchFamily="2" charset="-122"/>
                </a:rPr>
                <a:t>x ?</a:t>
              </a:r>
              <a:endParaRPr lang="en-US" altLang="zh-CN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22549" name="直接连接符 179232"/>
            <p:cNvSpPr>
              <a:spLocks noChangeShapeType="1"/>
            </p:cNvSpPr>
            <p:nvPr/>
          </p:nvSpPr>
          <p:spPr bwMode="auto">
            <a:xfrm>
              <a:off x="6144" y="5369"/>
              <a:ext cx="1371" cy="4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50" name="直接连接符 179233"/>
            <p:cNvSpPr>
              <a:spLocks noChangeShapeType="1"/>
            </p:cNvSpPr>
            <p:nvPr/>
          </p:nvSpPr>
          <p:spPr bwMode="auto">
            <a:xfrm>
              <a:off x="7515" y="5411"/>
              <a:ext cx="1" cy="69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51" name="直接连接符 179235"/>
            <p:cNvSpPr>
              <a:spLocks noChangeShapeType="1"/>
            </p:cNvSpPr>
            <p:nvPr/>
          </p:nvSpPr>
          <p:spPr bwMode="auto">
            <a:xfrm flipH="1">
              <a:off x="3361" y="6064"/>
              <a:ext cx="5" cy="495"/>
            </a:xfrm>
            <a:prstGeom prst="line">
              <a:avLst/>
            </a:prstGeom>
            <a:noFill/>
            <a:ln w="28575">
              <a:solidFill>
                <a:srgbClr val="0072EA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52" name="文本框 179236"/>
            <p:cNvSpPr txBox="1">
              <a:spLocks noChangeArrowheads="1"/>
            </p:cNvSpPr>
            <p:nvPr/>
          </p:nvSpPr>
          <p:spPr bwMode="auto">
            <a:xfrm>
              <a:off x="5386" y="4800"/>
              <a:ext cx="528" cy="552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r>
                <a:rPr lang="en-US" altLang="zh-CN">
                  <a:ea typeface="宋体" panose="02010600030101010101" pitchFamily="2" charset="-122"/>
                </a:rPr>
                <a:t>Y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2553" name="文本框 179237"/>
            <p:cNvSpPr txBox="1">
              <a:spLocks noChangeArrowheads="1"/>
            </p:cNvSpPr>
            <p:nvPr/>
          </p:nvSpPr>
          <p:spPr bwMode="auto">
            <a:xfrm>
              <a:off x="3611" y="5908"/>
              <a:ext cx="548" cy="552"/>
            </a:xfrm>
            <a:prstGeom prst="rect">
              <a:avLst/>
            </a:prstGeom>
            <a:noFill/>
            <a:ln w="12700">
              <a:noFill/>
              <a:miter lim="800000"/>
            </a:ln>
          </p:spPr>
          <p:txBody>
            <a:bodyPr wrap="none">
              <a:spAutoFit/>
            </a:bodyPr>
            <a:lstStyle/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r>
                <a:rPr lang="en-US" altLang="zh-CN">
                  <a:ea typeface="宋体" panose="02010600030101010101" pitchFamily="2" charset="-122"/>
                </a:rPr>
                <a:t>N</a:t>
              </a:r>
              <a:endParaRPr lang="en-US" altLang="zh-CN">
                <a:ea typeface="宋体" panose="02010600030101010101" pitchFamily="2" charset="-122"/>
              </a:endParaRPr>
            </a:p>
          </p:txBody>
        </p:sp>
        <p:sp>
          <p:nvSpPr>
            <p:cNvPr id="22554" name="平行四边形 179239"/>
            <p:cNvSpPr>
              <a:spLocks noChangeArrowheads="1"/>
            </p:cNvSpPr>
            <p:nvPr/>
          </p:nvSpPr>
          <p:spPr bwMode="auto">
            <a:xfrm>
              <a:off x="5473" y="6049"/>
              <a:ext cx="4083" cy="960"/>
            </a:xfrm>
            <a:prstGeom prst="parallelogram">
              <a:avLst>
                <a:gd name="adj" fmla="val 106315"/>
              </a:avLst>
            </a:prstGeom>
            <a:solidFill>
              <a:schemeClr val="accent2"/>
            </a:solidFill>
            <a:ln w="9525">
              <a:noFill/>
              <a:miter lim="800000"/>
            </a:ln>
          </p:spPr>
          <p:txBody>
            <a:bodyPr anchor="ctr"/>
            <a:lstStyle/>
            <a:p>
              <a:pPr marL="171450" indent="-171450" algn="ctr">
                <a:lnSpc>
                  <a:spcPct val="90000"/>
                </a:lnSpc>
                <a:spcBef>
                  <a:spcPct val="35000"/>
                </a:spcBef>
                <a:spcAft>
                  <a:spcPct val="15000"/>
                </a:spcAft>
                <a:buClr>
                  <a:schemeClr val="tx1"/>
                </a:buClr>
                <a:buSzPct val="65000"/>
              </a:pPr>
              <a:endParaRPr lang="en-US" altLang="zh-CN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  <p:sp>
          <p:nvSpPr>
            <p:cNvPr id="22555" name="直接连接符 179241"/>
            <p:cNvSpPr>
              <a:spLocks noChangeShapeType="1"/>
            </p:cNvSpPr>
            <p:nvPr/>
          </p:nvSpPr>
          <p:spPr bwMode="auto">
            <a:xfrm>
              <a:off x="7497" y="7044"/>
              <a:ext cx="1" cy="85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556" name="直接连接符 179242"/>
            <p:cNvSpPr>
              <a:spLocks noChangeShapeType="1"/>
            </p:cNvSpPr>
            <p:nvPr/>
          </p:nvSpPr>
          <p:spPr bwMode="auto">
            <a:xfrm flipH="1">
              <a:off x="3366" y="7895"/>
              <a:ext cx="4131" cy="2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tailEnd type="triangle" w="med" len="med"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" name="文本框 179222"/>
            <p:cNvSpPr txBox="1">
              <a:spLocks noChangeArrowheads="1"/>
            </p:cNvSpPr>
            <p:nvPr/>
          </p:nvSpPr>
          <p:spPr bwMode="auto">
            <a:xfrm>
              <a:off x="5955" y="6283"/>
              <a:ext cx="3212" cy="58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p>
              <a:r>
                <a:rPr lang="en-US" altLang="zh-CN">
                  <a:solidFill>
                    <a:schemeClr val="bg1"/>
                  </a:solidFill>
                  <a:ea typeface="宋体" panose="02010600030101010101" pitchFamily="2" charset="-122"/>
                </a:rPr>
                <a:t>  x</a:t>
              </a:r>
              <a:r>
                <a:rPr lang="zh-CN" altLang="en-US">
                  <a:solidFill>
                    <a:schemeClr val="bg1"/>
                  </a:solidFill>
                  <a:ea typeface="宋体" panose="02010600030101010101" pitchFamily="2" charset="-122"/>
                </a:rPr>
                <a:t>是闰年</a:t>
              </a:r>
              <a:endParaRPr lang="en-US">
                <a:solidFill>
                  <a:schemeClr val="bg1"/>
                </a:solidFill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标题 173057"/>
          <p:cNvSpPr>
            <a:spLocks noGrp="1" noChangeArrowheads="1"/>
          </p:cNvSpPr>
          <p:nvPr>
            <p:ph type="title"/>
          </p:nvPr>
        </p:nvSpPr>
        <p:spPr>
          <a:xfrm>
            <a:off x="353695" y="-64770"/>
            <a:ext cx="11275060" cy="2379980"/>
          </a:xfrm>
        </p:spPr>
        <p:txBody>
          <a:bodyPr/>
          <a:p>
            <a:pPr eaLnBrk="1" hangingPunct="1"/>
            <a:r>
              <a:rPr lang="zh-CN" altLang="en-US" sz="2800" smtClean="0"/>
              <a:t>练习</a:t>
            </a:r>
            <a:r>
              <a:rPr lang="en-US" altLang="zh-CN" sz="2800" smtClean="0"/>
              <a:t>4</a:t>
            </a:r>
            <a:r>
              <a:rPr lang="zh-CN" altLang="en-US" sz="4000" smtClean="0"/>
              <a:t>：</a:t>
            </a:r>
            <a:br>
              <a:rPr lang="zh-CN" altLang="en-US" sz="2000" smtClean="0"/>
            </a:br>
            <a:r>
              <a:rPr lang="zh-CN" altLang="en-US" sz="2000" smtClean="0"/>
              <a:t>        </a:t>
            </a:r>
            <a:r>
              <a:rPr lang="zh-CN" altLang="en-US" smtClean="0">
                <a:sym typeface="+mn-ea"/>
              </a:rPr>
              <a:t>某</a:t>
            </a:r>
            <a:r>
              <a:rPr lang="zh-CN" altLang="en-US" smtClean="0"/>
              <a:t>超市苹果价格每斤4元，购买10斤以上（包括10斤）将享受8折优惠。请输入购买苹果的重量并计算，在屏幕上输出价格。</a:t>
            </a:r>
            <a:br>
              <a:rPr lang="zh-CN" altLang="en-US" smtClean="0"/>
            </a:br>
            <a:r>
              <a:rPr lang="zh-CN" altLang="en-US" smtClean="0"/>
              <a:t>        #测试数据：苹果斤数：8 结果：32元 ；苹果斤数：12 结果：38.4</a:t>
            </a:r>
            <a:endParaRPr lang="zh-CN" altLang="en-US" smtClean="0"/>
          </a:p>
        </p:txBody>
      </p:sp>
      <p:sp>
        <p:nvSpPr>
          <p:cNvPr id="2" name="标题 173057"/>
          <p:cNvSpPr>
            <a:spLocks noGrp="1" noChangeArrowheads="1"/>
          </p:cNvSpPr>
          <p:nvPr/>
        </p:nvSpPr>
        <p:spPr>
          <a:xfrm>
            <a:off x="381000" y="2065020"/>
            <a:ext cx="11086465" cy="22853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宋体" panose="02010600030101010101" pitchFamily="2" charset="-122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宋体" panose="02010600030101010101" pitchFamily="2" charset="-122"/>
              </a:defRPr>
            </a:lvl7pPr>
            <a:lvl8pPr marL="1370965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宋体" panose="02010600030101010101" pitchFamily="2" charset="-122"/>
              </a:defRPr>
            </a:lvl8pPr>
            <a:lvl9pPr marL="1828165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smtClean="0"/>
              <a:t>练习</a:t>
            </a:r>
            <a:r>
              <a:rPr lang="en-US" altLang="zh-CN" sz="2800" smtClean="0"/>
              <a:t>5</a:t>
            </a:r>
            <a:r>
              <a:rPr lang="zh-CN" altLang="en-US" sz="4000" smtClean="0"/>
              <a:t>：</a:t>
            </a:r>
            <a:endParaRPr lang="zh-CN" altLang="en-US" sz="4000" smtClean="0"/>
          </a:p>
          <a:p>
            <a:pPr eaLnBrk="1" hangingPunct="1"/>
            <a:r>
              <a:rPr lang="zh-CN" altLang="en-US" smtClean="0"/>
              <a:t>      程序功能：输入身高和体重，计算出体重指数BMI的值。体重指数的计算方法：体重÷（身高×身高），体重的单位为干克，身高的单位为米。</a:t>
            </a:r>
            <a:endParaRPr lang="zh-CN" altLang="en-US" smtClean="0"/>
          </a:p>
          <a:p>
            <a:pPr eaLnBrk="1" hangingPunct="1"/>
            <a:r>
              <a:rPr lang="zh-CN" altLang="en-US" smtClean="0"/>
              <a:t>      如果体重指数BMI范围是18.5~23.9输出“符台标准”，否则“不符合标准”。</a:t>
            </a:r>
            <a:endParaRPr lang="zh-CN" altLang="en-US" smtClean="0"/>
          </a:p>
          <a:p>
            <a:pPr eaLnBrk="1" hangingPunct="1"/>
            <a:endParaRPr lang="zh-CN" altLang="en-US" smtClean="0"/>
          </a:p>
        </p:txBody>
      </p:sp>
      <p:sp>
        <p:nvSpPr>
          <p:cNvPr id="3" name="标题 173057"/>
          <p:cNvSpPr>
            <a:spLocks noGrp="1" noChangeArrowheads="1"/>
          </p:cNvSpPr>
          <p:nvPr/>
        </p:nvSpPr>
        <p:spPr>
          <a:xfrm>
            <a:off x="406400" y="4026535"/>
            <a:ext cx="11521440" cy="22853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宋体" panose="02010600030101010101" pitchFamily="2" charset="-122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宋体" panose="02010600030101010101" pitchFamily="2" charset="-122"/>
              </a:defRPr>
            </a:lvl7pPr>
            <a:lvl8pPr marL="1370965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宋体" panose="02010600030101010101" pitchFamily="2" charset="-122"/>
              </a:defRPr>
            </a:lvl8pPr>
            <a:lvl9pPr marL="1828165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2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宋体" panose="02010600030101010101" pitchFamily="2" charset="-122"/>
              </a:defRPr>
            </a:lvl9pPr>
          </a:lstStyle>
          <a:p>
            <a:pPr eaLnBrk="1" hangingPunct="1"/>
            <a:r>
              <a:rPr lang="zh-CN" altLang="en-US" sz="2800" smtClean="0"/>
              <a:t>练习</a:t>
            </a:r>
            <a:r>
              <a:rPr lang="en-US" altLang="zh-CN" sz="2800" smtClean="0"/>
              <a:t>6</a:t>
            </a:r>
            <a:r>
              <a:rPr lang="zh-CN" altLang="en-US" sz="2800" smtClean="0"/>
              <a:t>：</a:t>
            </a:r>
            <a:r>
              <a:rPr lang="zh-CN" altLang="en-US" sz="4000" smtClean="0"/>
              <a:t> </a:t>
            </a:r>
            <a:endParaRPr lang="zh-CN" altLang="en-US" sz="4000" smtClean="0"/>
          </a:p>
          <a:p>
            <a:pPr eaLnBrk="1" hangingPunct="1"/>
            <a:r>
              <a:rPr lang="zh-CN" altLang="en-US" smtClean="0"/>
              <a:t>        程序功能：输入任意三个不同的整数，输出其中最大的一个数。</a:t>
            </a:r>
            <a:endParaRPr lang="zh-CN" altLang="en-US" smtClean="0"/>
          </a:p>
          <a:p>
            <a:pPr eaLnBrk="1" hangingPunct="1"/>
            <a:r>
              <a:rPr lang="zh-CN" altLang="en-US" smtClean="0">
                <a:sym typeface="+mn-ea"/>
              </a:rPr>
              <a:t>        #测试数据：</a:t>
            </a:r>
            <a:r>
              <a:rPr lang="en-US" altLang="zh-CN" smtClean="0">
                <a:sym typeface="+mn-ea"/>
              </a:rPr>
              <a:t>34  56  78   </a:t>
            </a:r>
            <a:r>
              <a:rPr lang="zh-CN" altLang="en-US" smtClean="0">
                <a:sym typeface="+mn-ea"/>
              </a:rPr>
              <a:t>输出</a:t>
            </a:r>
            <a:r>
              <a:rPr lang="en-US" altLang="zh-CN" smtClean="0">
                <a:sym typeface="+mn-ea"/>
              </a:rPr>
              <a:t>:78    </a:t>
            </a:r>
            <a:endParaRPr lang="en-US" altLang="zh-CN" smtClean="0">
              <a:sym typeface="+mn-ea"/>
            </a:endParaRPr>
          </a:p>
          <a:p>
            <a:pPr eaLnBrk="1" hangingPunct="1"/>
            <a:r>
              <a:rPr lang="zh-CN" altLang="en-US" smtClean="0">
                <a:sym typeface="+mn-ea"/>
              </a:rPr>
              <a:t>        #测试数据：</a:t>
            </a:r>
            <a:r>
              <a:rPr lang="en-US" altLang="zh-CN" smtClean="0">
                <a:sym typeface="+mn-ea"/>
              </a:rPr>
              <a:t>34  96  18   </a:t>
            </a:r>
            <a:r>
              <a:rPr lang="zh-CN" altLang="en-US" smtClean="0">
                <a:sym typeface="+mn-ea"/>
              </a:rPr>
              <a:t>输出</a:t>
            </a:r>
            <a:r>
              <a:rPr lang="en-US" altLang="zh-CN" smtClean="0">
                <a:sym typeface="+mn-ea"/>
              </a:rPr>
              <a:t>:96</a:t>
            </a:r>
            <a:endParaRPr lang="en-US" altLang="zh-CN" smtClean="0">
              <a:sym typeface="+mn-ea"/>
            </a:endParaRPr>
          </a:p>
          <a:p>
            <a:pPr eaLnBrk="1" hangingPunct="1"/>
            <a:r>
              <a:rPr lang="zh-CN" altLang="en-US" smtClean="0">
                <a:sym typeface="+mn-ea"/>
              </a:rPr>
              <a:t>        </a:t>
            </a:r>
            <a:r>
              <a:rPr lang="en-US" altLang="zh-CN" smtClean="0">
                <a:sym typeface="+mn-ea"/>
              </a:rPr>
              <a:t>#</a:t>
            </a:r>
            <a:r>
              <a:rPr lang="zh-CN" altLang="en-US" smtClean="0">
                <a:sym typeface="+mn-ea"/>
              </a:rPr>
              <a:t>测试数据：</a:t>
            </a:r>
            <a:r>
              <a:rPr lang="en-US" altLang="zh-CN" smtClean="0">
                <a:sym typeface="+mn-ea"/>
              </a:rPr>
              <a:t>54  16  18   </a:t>
            </a:r>
            <a:r>
              <a:rPr lang="zh-CN" altLang="en-US" smtClean="0">
                <a:sym typeface="+mn-ea"/>
              </a:rPr>
              <a:t>输出</a:t>
            </a:r>
            <a:r>
              <a:rPr lang="en-US" altLang="zh-CN" smtClean="0">
                <a:sym typeface="+mn-ea"/>
              </a:rPr>
              <a:t>:54 </a:t>
            </a:r>
            <a:endParaRPr lang="en-US" altLang="zh-CN" smtClean="0">
              <a:sym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/>
        </p:nvSpPr>
        <p:spPr bwMode="auto">
          <a:xfrm>
            <a:off x="2851150" y="4413250"/>
            <a:ext cx="7893050" cy="8937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/>
            <a:r>
              <a:rPr lang="en-US" altLang="zh-CN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Python</a:t>
            </a:r>
            <a:r>
              <a:rPr lang="zh-CN" altLang="en-US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语言</a:t>
            </a:r>
            <a:r>
              <a:rPr lang="en-US" altLang="zh-CN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——</a:t>
            </a:r>
            <a:r>
              <a:rPr lang="zh-CN" altLang="zh-CN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常量与变量</a:t>
            </a:r>
            <a:endParaRPr lang="zh-CN" altLang="zh-CN" sz="3200" b="1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812800" y="727075"/>
            <a:ext cx="10088880" cy="89154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zh-CN" sz="2600"/>
              <a:t>常量：在程序运行过程中值始终保持不变的量。所有的常数都常量。</a:t>
            </a:r>
            <a:endParaRPr lang="zh-CN" altLang="zh-CN" sz="2600"/>
          </a:p>
          <a:p>
            <a:r>
              <a:rPr lang="zh-CN" altLang="zh-CN" sz="2600"/>
              <a:t>           如</a:t>
            </a:r>
            <a:r>
              <a:rPr lang="en-US" altLang="zh-CN" sz="2600"/>
              <a:t>220</a:t>
            </a:r>
            <a:r>
              <a:rPr lang="zh-CN" altLang="en-US" sz="2600"/>
              <a:t>，</a:t>
            </a:r>
            <a:r>
              <a:rPr lang="en-US" altLang="zh-CN" sz="2600"/>
              <a:t>2.18</a:t>
            </a:r>
            <a:r>
              <a:rPr lang="zh-CN" altLang="en-US" sz="2600"/>
              <a:t>等</a:t>
            </a:r>
            <a:endParaRPr lang="zh-CN" altLang="en-US" sz="2600"/>
          </a:p>
        </p:txBody>
      </p:sp>
      <p:sp>
        <p:nvSpPr>
          <p:cNvPr id="6" name="文本框 5"/>
          <p:cNvSpPr txBox="1"/>
          <p:nvPr/>
        </p:nvSpPr>
        <p:spPr>
          <a:xfrm>
            <a:off x="821055" y="2139950"/>
            <a:ext cx="6456680" cy="4914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600"/>
              <a:t>变量：在程序运行过程中值允许改变的量。</a:t>
            </a:r>
            <a:endParaRPr lang="zh-CN" altLang="en-US" sz="2600"/>
          </a:p>
        </p:txBody>
      </p:sp>
      <p:sp>
        <p:nvSpPr>
          <p:cNvPr id="7" name="文本框 6"/>
          <p:cNvSpPr txBox="1"/>
          <p:nvPr/>
        </p:nvSpPr>
        <p:spPr>
          <a:xfrm>
            <a:off x="840740" y="2860040"/>
            <a:ext cx="10308590" cy="12915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600"/>
              <a:t>        </a:t>
            </a:r>
            <a:r>
              <a:rPr lang="zh-CN" altLang="en-US" sz="2600"/>
              <a:t>程序中的变量与数学中的变量含义略有不同，数学中的变量隐含</a:t>
            </a:r>
            <a:endParaRPr lang="zh-CN" altLang="en-US" sz="2600"/>
          </a:p>
          <a:p>
            <a:r>
              <a:rPr lang="zh-CN" altLang="en-US" sz="2600"/>
              <a:t>着</a:t>
            </a:r>
            <a:r>
              <a:rPr lang="en-US" altLang="zh-CN" sz="2600"/>
              <a:t>“</a:t>
            </a:r>
            <a:r>
              <a:rPr lang="zh-CN" altLang="en-US" sz="2600"/>
              <a:t>未知</a:t>
            </a:r>
            <a:r>
              <a:rPr lang="en-US" altLang="zh-CN" sz="2600"/>
              <a:t>”</a:t>
            </a:r>
            <a:r>
              <a:rPr lang="zh-CN" altLang="en-US" sz="2600"/>
              <a:t>，程序中的变量在程序执行的瞬间是有值的是确定的，在程序</a:t>
            </a:r>
            <a:endParaRPr lang="zh-CN" altLang="en-US" sz="2600"/>
          </a:p>
          <a:p>
            <a:r>
              <a:rPr lang="zh-CN" altLang="en-US" sz="2600"/>
              <a:t>执行的过程中变量的值可以改变。</a:t>
            </a:r>
            <a:endParaRPr lang="zh-CN" altLang="en-US" sz="2600"/>
          </a:p>
        </p:txBody>
      </p:sp>
      <p:sp>
        <p:nvSpPr>
          <p:cNvPr id="8" name="文本框 7"/>
          <p:cNvSpPr txBox="1"/>
          <p:nvPr/>
        </p:nvSpPr>
        <p:spPr>
          <a:xfrm>
            <a:off x="803910" y="4446905"/>
            <a:ext cx="9977755" cy="169164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600"/>
              <a:t>变量的命名规则：</a:t>
            </a:r>
            <a:endParaRPr lang="zh-CN" altLang="en-US" sz="2600"/>
          </a:p>
          <a:p>
            <a:r>
              <a:rPr lang="en-US" altLang="zh-CN" sz="2600"/>
              <a:t>    1</a:t>
            </a:r>
            <a:r>
              <a:rPr lang="zh-CN" altLang="en-US" sz="2600"/>
              <a:t>、必须以</a:t>
            </a:r>
            <a:r>
              <a:rPr lang="zh-CN" altLang="en-US" sz="2600">
                <a:solidFill>
                  <a:srgbClr val="FF0000"/>
                </a:solidFill>
              </a:rPr>
              <a:t>字母或下划线</a:t>
            </a:r>
            <a:r>
              <a:rPr lang="zh-CN" altLang="en-US" sz="2600"/>
              <a:t>开头，后面可以是字母、数学或下划线。</a:t>
            </a:r>
            <a:endParaRPr lang="zh-CN" altLang="en-US" sz="2600"/>
          </a:p>
          <a:p>
            <a:r>
              <a:rPr lang="en-US" altLang="zh-CN" sz="2600"/>
              <a:t>    2</a:t>
            </a:r>
            <a:r>
              <a:rPr lang="zh-CN" altLang="en-US" sz="2600"/>
              <a:t>、区分</a:t>
            </a:r>
            <a:r>
              <a:rPr lang="zh-CN" altLang="en-US" sz="2600">
                <a:solidFill>
                  <a:srgbClr val="FF0000"/>
                </a:solidFill>
              </a:rPr>
              <a:t>大小写</a:t>
            </a:r>
            <a:r>
              <a:rPr lang="zh-CN" altLang="en-US" sz="2600"/>
              <a:t>。</a:t>
            </a:r>
            <a:endParaRPr lang="zh-CN" altLang="en-US" sz="2600"/>
          </a:p>
          <a:p>
            <a:r>
              <a:rPr lang="en-US" altLang="zh-CN" sz="2600"/>
              <a:t>    3</a:t>
            </a:r>
            <a:r>
              <a:rPr lang="zh-CN" altLang="en-US" sz="2600"/>
              <a:t>、不能使用</a:t>
            </a:r>
            <a:r>
              <a:rPr lang="zh-CN" altLang="en-US" sz="2600">
                <a:solidFill>
                  <a:srgbClr val="FF0000"/>
                </a:solidFill>
              </a:rPr>
              <a:t>保留字</a:t>
            </a:r>
            <a:r>
              <a:rPr lang="zh-CN" altLang="en-US" sz="2600"/>
              <a:t>。如：</a:t>
            </a:r>
            <a:r>
              <a:rPr lang="en-US" altLang="zh-CN" sz="2600"/>
              <a:t>print</a:t>
            </a:r>
            <a:r>
              <a:rPr lang="zh-CN" altLang="zh-CN" sz="2600"/>
              <a:t>、</a:t>
            </a:r>
            <a:r>
              <a:rPr lang="en-US" altLang="zh-CN" sz="2600"/>
              <a:t>input</a:t>
            </a:r>
            <a:r>
              <a:rPr lang="zh-CN" altLang="zh-CN" sz="2600"/>
              <a:t>、</a:t>
            </a:r>
            <a:r>
              <a:rPr lang="en-US" altLang="zh-CN" sz="2600"/>
              <a:t>if</a:t>
            </a:r>
            <a:r>
              <a:rPr lang="zh-CN" altLang="zh-CN" sz="2600"/>
              <a:t>等</a:t>
            </a:r>
            <a:endParaRPr lang="zh-CN" altLang="zh-CN" sz="260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550545" y="572135"/>
            <a:ext cx="170434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2800">
                <a:sym typeface="+mn-ea"/>
              </a:rPr>
              <a:t>数据类型</a:t>
            </a:r>
            <a:r>
              <a:rPr lang="en-US" altLang="zh-CN" sz="2800">
                <a:sym typeface="+mn-ea"/>
              </a:rPr>
              <a:t>:</a:t>
            </a:r>
            <a:endParaRPr lang="en-US" altLang="zh-CN" sz="2800"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224280" y="2214880"/>
            <a:ext cx="10419080" cy="4914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600"/>
              <a:t>字符串型数据：为于数值区别，</a:t>
            </a:r>
            <a:r>
              <a:rPr lang="zh-CN" altLang="en-US" sz="2600">
                <a:solidFill>
                  <a:srgbClr val="FF0000"/>
                </a:solidFill>
              </a:rPr>
              <a:t>字符串</a:t>
            </a:r>
            <a:r>
              <a:rPr lang="zh-CN" altLang="en-US" sz="2600"/>
              <a:t>两端用</a:t>
            </a:r>
            <a:r>
              <a:rPr lang="zh-CN" altLang="en-US" sz="2600">
                <a:solidFill>
                  <a:srgbClr val="FF0000"/>
                </a:solidFill>
              </a:rPr>
              <a:t>单引号</a:t>
            </a:r>
            <a:r>
              <a:rPr lang="zh-CN" altLang="en-US" sz="2600"/>
              <a:t>或</a:t>
            </a:r>
            <a:r>
              <a:rPr lang="zh-CN" altLang="en-US" sz="2600">
                <a:solidFill>
                  <a:srgbClr val="FF0000"/>
                </a:solidFill>
              </a:rPr>
              <a:t>双引号</a:t>
            </a:r>
            <a:r>
              <a:rPr lang="zh-CN" altLang="en-US" sz="2600"/>
              <a:t>括起来。</a:t>
            </a:r>
            <a:endParaRPr lang="zh-CN" altLang="en-US" sz="2600"/>
          </a:p>
        </p:txBody>
      </p:sp>
      <p:sp>
        <p:nvSpPr>
          <p:cNvPr id="6" name="文本框 5"/>
          <p:cNvSpPr txBox="1"/>
          <p:nvPr/>
        </p:nvSpPr>
        <p:spPr>
          <a:xfrm>
            <a:off x="1224280" y="2715260"/>
            <a:ext cx="7600315" cy="4914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600"/>
              <a:t>布尔型数据：</a:t>
            </a:r>
            <a:r>
              <a:rPr lang="en-US" altLang="zh-CN" sz="2600"/>
              <a:t>True</a:t>
            </a:r>
            <a:r>
              <a:rPr lang="zh-CN" altLang="en-US" sz="2600"/>
              <a:t>与</a:t>
            </a:r>
            <a:r>
              <a:rPr lang="en-US" altLang="zh-CN" sz="2600"/>
              <a:t>False</a:t>
            </a:r>
            <a:r>
              <a:rPr lang="zh-CN" altLang="en-US" sz="2600"/>
              <a:t>，</a:t>
            </a:r>
            <a:r>
              <a:rPr lang="zh-CN" altLang="en-US" sz="2600">
                <a:solidFill>
                  <a:srgbClr val="FF0000"/>
                </a:solidFill>
              </a:rPr>
              <a:t>非零</a:t>
            </a:r>
            <a:r>
              <a:rPr lang="zh-CN" altLang="en-US" sz="2600"/>
              <a:t>即为</a:t>
            </a:r>
            <a:r>
              <a:rPr lang="zh-CN" altLang="en-US" sz="2600">
                <a:solidFill>
                  <a:srgbClr val="FF0000"/>
                </a:solidFill>
              </a:rPr>
              <a:t>真</a:t>
            </a:r>
            <a:r>
              <a:rPr lang="zh-CN" altLang="en-US" sz="2600"/>
              <a:t>，</a:t>
            </a:r>
            <a:r>
              <a:rPr lang="zh-CN" altLang="en-US" sz="2600">
                <a:solidFill>
                  <a:srgbClr val="FF0000"/>
                </a:solidFill>
              </a:rPr>
              <a:t>零</a:t>
            </a:r>
            <a:r>
              <a:rPr lang="zh-CN" altLang="en-US" sz="2600"/>
              <a:t>为</a:t>
            </a:r>
            <a:r>
              <a:rPr lang="zh-CN" altLang="en-US" sz="2600">
                <a:solidFill>
                  <a:srgbClr val="FF0000"/>
                </a:solidFill>
              </a:rPr>
              <a:t>假</a:t>
            </a:r>
            <a:r>
              <a:rPr lang="zh-CN" altLang="en-US" sz="2600"/>
              <a:t>。</a:t>
            </a:r>
            <a:endParaRPr lang="zh-CN" altLang="en-US" sz="2600"/>
          </a:p>
        </p:txBody>
      </p:sp>
      <p:sp>
        <p:nvSpPr>
          <p:cNvPr id="7" name="文本框 6"/>
          <p:cNvSpPr txBox="1"/>
          <p:nvPr/>
        </p:nvSpPr>
        <p:spPr>
          <a:xfrm>
            <a:off x="647065" y="3331210"/>
            <a:ext cx="230632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800"/>
              <a:t>数据</a:t>
            </a:r>
            <a:r>
              <a:rPr lang="zh-CN" altLang="en-US" sz="2600"/>
              <a:t>类型转换</a:t>
            </a:r>
            <a:r>
              <a:rPr lang="en-US" altLang="zh-CN" sz="2600"/>
              <a:t>:</a:t>
            </a:r>
            <a:endParaRPr lang="en-US" altLang="zh-CN" sz="2600"/>
          </a:p>
        </p:txBody>
      </p:sp>
      <p:sp>
        <p:nvSpPr>
          <p:cNvPr id="8" name="文本框 7"/>
          <p:cNvSpPr txBox="1"/>
          <p:nvPr/>
        </p:nvSpPr>
        <p:spPr>
          <a:xfrm>
            <a:off x="1294765" y="3895725"/>
            <a:ext cx="8015605" cy="249174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 sz="2600"/>
              <a:t>float():</a:t>
            </a:r>
            <a:r>
              <a:rPr lang="zh-CN" altLang="zh-CN" sz="2600"/>
              <a:t>将数值型字符串或整数转换成一个浮点数。</a:t>
            </a:r>
            <a:endParaRPr lang="zh-CN" altLang="zh-CN" sz="2600"/>
          </a:p>
          <a:p>
            <a:r>
              <a:rPr lang="zh-CN" altLang="zh-CN" sz="2600"/>
              <a:t>       </a:t>
            </a:r>
            <a:r>
              <a:rPr lang="en-US" altLang="zh-CN" sz="2600"/>
              <a:t>float('1345')                      float(30)</a:t>
            </a:r>
            <a:endParaRPr lang="zh-CN" altLang="zh-CN" sz="2600"/>
          </a:p>
          <a:p>
            <a:r>
              <a:rPr lang="en-US" altLang="zh-CN" sz="2600"/>
              <a:t>int()</a:t>
            </a:r>
            <a:r>
              <a:rPr lang="zh-CN" altLang="zh-CN" sz="2600"/>
              <a:t>：将一个数据型字符串数浮点数转换成一个整数。</a:t>
            </a:r>
            <a:endParaRPr lang="zh-CN" altLang="zh-CN" sz="2600"/>
          </a:p>
          <a:p>
            <a:r>
              <a:rPr lang="zh-CN" altLang="zh-CN" sz="2600"/>
              <a:t>       </a:t>
            </a:r>
            <a:r>
              <a:rPr lang="en-US" altLang="zh-CN" sz="2600"/>
              <a:t>int(“1345”)                         int(3.16)</a:t>
            </a:r>
            <a:endParaRPr lang="zh-CN" altLang="zh-CN" sz="2600"/>
          </a:p>
          <a:p>
            <a:r>
              <a:rPr lang="en-US" altLang="zh-CN" sz="2600"/>
              <a:t>str()</a:t>
            </a:r>
            <a:r>
              <a:rPr lang="zh-CN" altLang="zh-CN" sz="2600"/>
              <a:t>：将一个数转换成一个字符串数据。</a:t>
            </a:r>
            <a:endParaRPr lang="zh-CN" altLang="zh-CN" sz="2600"/>
          </a:p>
          <a:p>
            <a:r>
              <a:rPr lang="zh-CN" altLang="zh-CN" sz="2600"/>
              <a:t>       </a:t>
            </a:r>
            <a:r>
              <a:rPr lang="en-US" altLang="zh-CN" sz="2600"/>
              <a:t>str(1234)                           str(1234.5)</a:t>
            </a:r>
            <a:endParaRPr lang="en-US" altLang="zh-CN" sz="2600"/>
          </a:p>
        </p:txBody>
      </p:sp>
      <p:sp>
        <p:nvSpPr>
          <p:cNvPr id="9" name="文本框 8"/>
          <p:cNvSpPr txBox="1"/>
          <p:nvPr/>
        </p:nvSpPr>
        <p:spPr>
          <a:xfrm>
            <a:off x="1233805" y="1198880"/>
            <a:ext cx="11079480" cy="49149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zh-CN" sz="2600">
                <a:sym typeface="+mn-ea"/>
              </a:rPr>
              <a:t>为了便于数据的表示与处理，</a:t>
            </a:r>
            <a:r>
              <a:rPr lang="en-US" altLang="zh-CN" sz="2600">
                <a:sym typeface="+mn-ea"/>
              </a:rPr>
              <a:t>python</a:t>
            </a:r>
            <a:r>
              <a:rPr lang="zh-CN" altLang="zh-CN" sz="2600">
                <a:sym typeface="+mn-ea"/>
              </a:rPr>
              <a:t>提供了整数、浮点数和字符串等类型。</a:t>
            </a:r>
            <a:endParaRPr lang="zh-CN" altLang="en-US" sz="2600"/>
          </a:p>
        </p:txBody>
      </p:sp>
      <p:sp>
        <p:nvSpPr>
          <p:cNvPr id="2" name="文本框 1"/>
          <p:cNvSpPr txBox="1"/>
          <p:nvPr/>
        </p:nvSpPr>
        <p:spPr>
          <a:xfrm>
            <a:off x="1245235" y="1714500"/>
            <a:ext cx="8676640" cy="49149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600"/>
              <a:t>数值型数据：数学中运用的数，</a:t>
            </a:r>
            <a:r>
              <a:rPr lang="zh-CN" altLang="en-US" sz="2600">
                <a:solidFill>
                  <a:srgbClr val="FF0000"/>
                </a:solidFill>
              </a:rPr>
              <a:t>整数</a:t>
            </a:r>
            <a:r>
              <a:rPr lang="en-US" altLang="zh-CN" sz="2600"/>
              <a:t>178</a:t>
            </a:r>
            <a:r>
              <a:rPr lang="zh-CN" altLang="en-US" sz="2600"/>
              <a:t>，</a:t>
            </a:r>
            <a:r>
              <a:rPr lang="zh-CN" altLang="en-US" sz="2600">
                <a:solidFill>
                  <a:srgbClr val="FF0000"/>
                </a:solidFill>
              </a:rPr>
              <a:t>浮点数</a:t>
            </a:r>
            <a:r>
              <a:rPr lang="en-US" altLang="zh-CN" sz="2600"/>
              <a:t>157.89</a:t>
            </a:r>
            <a:r>
              <a:rPr lang="zh-CN" altLang="en-US" sz="2600"/>
              <a:t>。</a:t>
            </a:r>
            <a:endParaRPr lang="zh-CN" altLang="en-US" sz="260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9" grpId="0"/>
      <p:bldP spid="9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2" grpId="0"/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/>
        </p:nvSpPr>
        <p:spPr bwMode="auto">
          <a:xfrm>
            <a:off x="2851150" y="4413250"/>
            <a:ext cx="7893050" cy="8937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/>
            <a:r>
              <a:rPr lang="en-US" altLang="zh-CN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Python</a:t>
            </a:r>
            <a:r>
              <a:rPr lang="zh-CN" altLang="en-US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语言</a:t>
            </a:r>
            <a:r>
              <a:rPr lang="en-US" altLang="zh-CN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——</a:t>
            </a:r>
            <a:r>
              <a:rPr lang="zh-CN" altLang="zh-CN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运算符与表达式</a:t>
            </a:r>
            <a:endParaRPr lang="zh-CN" altLang="zh-CN" sz="3200" b="1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1467485" y="4684395"/>
            <a:ext cx="10088880" cy="1599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sz="2600"/>
              <a:t>表达式由一个或多个操作数通过运算符组合而成的。</a:t>
            </a:r>
            <a:endParaRPr lang="zh-CN" altLang="en-US" sz="2600"/>
          </a:p>
          <a:p>
            <a:endParaRPr lang="zh-CN" altLang="en-US" sz="1000"/>
          </a:p>
          <a:p>
            <a:r>
              <a:rPr lang="zh-CN" altLang="en-US" sz="2600"/>
              <a:t>运算规则基本等同于数学中的运算规则，从左至右，先乘除后加减。</a:t>
            </a:r>
            <a:endParaRPr lang="zh-CN" altLang="en-US" sz="2600"/>
          </a:p>
          <a:p>
            <a:endParaRPr lang="zh-CN" altLang="en-US" sz="1000"/>
          </a:p>
          <a:p>
            <a:r>
              <a:rPr lang="zh-CN" altLang="en-US" sz="2600"/>
              <a:t>幂运算优先级最高，括号可以改变运算顺序。</a:t>
            </a:r>
            <a:endParaRPr lang="zh-CN" altLang="en-US" sz="2600"/>
          </a:p>
        </p:txBody>
      </p:sp>
      <p:sp>
        <p:nvSpPr>
          <p:cNvPr id="2" name="文本框 1"/>
          <p:cNvSpPr txBox="1"/>
          <p:nvPr/>
        </p:nvSpPr>
        <p:spPr>
          <a:xfrm>
            <a:off x="777240" y="467360"/>
            <a:ext cx="14071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3200"/>
              <a:t>运算符</a:t>
            </a:r>
            <a:endParaRPr lang="zh-CN" altLang="en-US" sz="3200"/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1278255" y="1151890"/>
          <a:ext cx="9906000" cy="103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8250"/>
                <a:gridCol w="1238250"/>
                <a:gridCol w="1238250"/>
                <a:gridCol w="1238250"/>
                <a:gridCol w="1238250"/>
                <a:gridCol w="1238250"/>
                <a:gridCol w="1238250"/>
                <a:gridCol w="1238250"/>
              </a:tblGrid>
              <a:tr h="54864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600"/>
                        <a:t>运算符</a:t>
                      </a:r>
                      <a:endParaRPr lang="zh-CN" altLang="en-US" sz="26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3000">
                          <a:latin typeface="仿宋" panose="02010609060101010101" charset="-122"/>
                          <a:ea typeface="仿宋" panose="02010609060101010101" charset="-122"/>
                        </a:rPr>
                        <a:t>+</a:t>
                      </a:r>
                      <a:endParaRPr lang="en-US" altLang="zh-CN" sz="30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3000">
                          <a:latin typeface="仿宋" panose="02010609060101010101" charset="-122"/>
                          <a:ea typeface="仿宋" panose="02010609060101010101" charset="-122"/>
                        </a:rPr>
                        <a:t>-</a:t>
                      </a:r>
                      <a:endParaRPr lang="en-US" altLang="zh-CN" sz="30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3000">
                          <a:latin typeface="仿宋" panose="02010609060101010101" charset="-122"/>
                          <a:ea typeface="仿宋" panose="02010609060101010101" charset="-122"/>
                        </a:rPr>
                        <a:t>*</a:t>
                      </a:r>
                      <a:endParaRPr lang="en-US" altLang="zh-CN" sz="30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3000">
                          <a:latin typeface="仿宋" panose="02010609060101010101" charset="-122"/>
                          <a:ea typeface="仿宋" panose="02010609060101010101" charset="-122"/>
                        </a:rPr>
                        <a:t>**</a:t>
                      </a:r>
                      <a:endParaRPr lang="en-US" altLang="zh-CN" sz="30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3000">
                          <a:latin typeface="仿宋" panose="02010609060101010101" charset="-122"/>
                          <a:ea typeface="仿宋" panose="02010609060101010101" charset="-122"/>
                        </a:rPr>
                        <a:t>/</a:t>
                      </a:r>
                      <a:endParaRPr lang="en-US" altLang="zh-CN" sz="30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3000">
                          <a:latin typeface="仿宋" panose="02010609060101010101" charset="-122"/>
                          <a:ea typeface="仿宋" panose="02010609060101010101" charset="-122"/>
                        </a:rPr>
                        <a:t>//</a:t>
                      </a:r>
                      <a:endParaRPr lang="en-US" altLang="zh-CN" sz="30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3000">
                          <a:latin typeface="仿宋" panose="02010609060101010101" charset="-122"/>
                          <a:ea typeface="仿宋" panose="02010609060101010101" charset="-122"/>
                        </a:rPr>
                        <a:t>%</a:t>
                      </a:r>
                      <a:endParaRPr lang="en-US" altLang="zh-CN" sz="30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/>
                </a:tc>
              </a:tr>
              <a:tr h="48768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zh-CN" sz="2600"/>
                        <a:t>功能</a:t>
                      </a:r>
                      <a:endParaRPr lang="zh-CN" altLang="zh-CN" sz="26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600"/>
                        <a:t>加</a:t>
                      </a:r>
                      <a:endParaRPr lang="zh-CN" altLang="en-US" sz="26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600"/>
                        <a:t>减</a:t>
                      </a:r>
                      <a:endParaRPr lang="zh-CN" altLang="en-US" sz="26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600"/>
                        <a:t>乘</a:t>
                      </a:r>
                      <a:endParaRPr lang="zh-CN" altLang="en-US" sz="26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600"/>
                        <a:t>幂</a:t>
                      </a:r>
                      <a:endParaRPr lang="zh-CN" altLang="en-US" sz="26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600"/>
                        <a:t>除</a:t>
                      </a:r>
                      <a:endParaRPr lang="zh-CN" altLang="en-US" sz="26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600"/>
                        <a:t>整除</a:t>
                      </a:r>
                      <a:endParaRPr lang="zh-CN" altLang="en-US" sz="26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600"/>
                        <a:t>取模</a:t>
                      </a:r>
                      <a:endParaRPr lang="zh-CN" altLang="en-US" sz="26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文本框 4"/>
          <p:cNvSpPr txBox="1"/>
          <p:nvPr/>
        </p:nvSpPr>
        <p:spPr>
          <a:xfrm>
            <a:off x="887095" y="3930650"/>
            <a:ext cx="1402080" cy="58356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p>
            <a:r>
              <a:rPr lang="zh-CN" altLang="en-US" sz="3200">
                <a:sym typeface="+mn-ea"/>
              </a:rPr>
              <a:t>表达式</a:t>
            </a:r>
            <a:endParaRPr lang="zh-CN" altLang="en-US" sz="3200">
              <a:sym typeface="+mn-ea"/>
            </a:endParaRPr>
          </a:p>
        </p:txBody>
      </p:sp>
      <p:graphicFrame>
        <p:nvGraphicFramePr>
          <p:cNvPr id="6" name="表格 5"/>
          <p:cNvGraphicFramePr/>
          <p:nvPr>
            <p:custDataLst>
              <p:tags r:id="rId2"/>
            </p:custDataLst>
          </p:nvPr>
        </p:nvGraphicFramePr>
        <p:xfrm>
          <a:off x="1278255" y="2417445"/>
          <a:ext cx="9905365" cy="1220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15415"/>
                <a:gridCol w="1193165"/>
                <a:gridCol w="1193800"/>
                <a:gridCol w="1542415"/>
                <a:gridCol w="1241425"/>
                <a:gridCol w="1903730"/>
                <a:gridCol w="1415415"/>
              </a:tblGrid>
              <a:tr h="54864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600"/>
                        <a:t>运算符</a:t>
                      </a:r>
                      <a:endParaRPr lang="zh-CN" altLang="en-US" sz="26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3000">
                          <a:latin typeface="仿宋" panose="02010609060101010101" charset="-122"/>
                          <a:ea typeface="仿宋" panose="02010609060101010101" charset="-122"/>
                        </a:rPr>
                        <a:t>==</a:t>
                      </a:r>
                      <a:endParaRPr lang="en-US" altLang="zh-CN" sz="30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3000">
                          <a:latin typeface="仿宋" panose="02010609060101010101" charset="-122"/>
                          <a:ea typeface="仿宋" panose="02010609060101010101" charset="-122"/>
                        </a:rPr>
                        <a:t>&gt;</a:t>
                      </a:r>
                      <a:endParaRPr lang="en-US" altLang="zh-CN" sz="30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3000">
                          <a:latin typeface="仿宋" panose="02010609060101010101" charset="-122"/>
                          <a:ea typeface="仿宋" panose="02010609060101010101" charset="-122"/>
                        </a:rPr>
                        <a:t>&gt;=</a:t>
                      </a:r>
                      <a:endParaRPr lang="en-US" altLang="zh-CN" sz="30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3000">
                          <a:latin typeface="仿宋" panose="02010609060101010101" charset="-122"/>
                          <a:ea typeface="仿宋" panose="02010609060101010101" charset="-122"/>
                        </a:rPr>
                        <a:t>&lt;</a:t>
                      </a:r>
                      <a:endParaRPr lang="en-US" altLang="zh-CN" sz="30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3000">
                          <a:latin typeface="仿宋" panose="02010609060101010101" charset="-122"/>
                          <a:ea typeface="仿宋" panose="02010609060101010101" charset="-122"/>
                        </a:rPr>
                        <a:t>&lt;=</a:t>
                      </a:r>
                      <a:endParaRPr lang="en-US" altLang="zh-CN" sz="30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altLang="zh-CN" sz="3000">
                          <a:latin typeface="仿宋" panose="02010609060101010101" charset="-122"/>
                          <a:ea typeface="仿宋" panose="02010609060101010101" charset="-122"/>
                        </a:rPr>
                        <a:t>!=</a:t>
                      </a:r>
                      <a:endParaRPr lang="en-US" altLang="zh-CN" sz="3000">
                        <a:latin typeface="仿宋" panose="02010609060101010101" charset="-122"/>
                        <a:ea typeface="仿宋" panose="02010609060101010101" charset="-122"/>
                      </a:endParaRPr>
                    </a:p>
                  </a:txBody>
                  <a:tcPr/>
                </a:tc>
              </a:tr>
              <a:tr h="67183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zh-CN" sz="2600"/>
                        <a:t>功能</a:t>
                      </a:r>
                      <a:endParaRPr lang="zh-CN" altLang="zh-CN" sz="26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zh-CN" sz="2600"/>
                        <a:t>等于</a:t>
                      </a:r>
                      <a:endParaRPr lang="zh-CN" altLang="zh-CN" sz="26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600"/>
                        <a:t>大于</a:t>
                      </a:r>
                      <a:endParaRPr lang="zh-CN" altLang="en-US" sz="26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600"/>
                        <a:t>大于等于</a:t>
                      </a:r>
                      <a:endParaRPr lang="zh-CN" altLang="en-US" sz="26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600"/>
                        <a:t>小于</a:t>
                      </a:r>
                      <a:endParaRPr lang="zh-CN" altLang="en-US" sz="26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600"/>
                        <a:t>小于等于</a:t>
                      </a:r>
                      <a:endParaRPr lang="zh-CN" altLang="en-US" sz="260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zh-CN" altLang="en-US" sz="2600"/>
                        <a:t>不等于</a:t>
                      </a:r>
                      <a:endParaRPr lang="zh-CN" altLang="en-US" sz="2600"/>
                    </a:p>
                  </a:txBody>
                  <a:tcPr/>
                </a:tc>
              </a:tr>
            </a:tbl>
          </a:graphicData>
        </a:graphic>
      </p:graphicFrame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/>
      <p:bldP spid="5" grpId="1"/>
      <p:bldP spid="4" grpId="0"/>
      <p:bldP spid="4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/>
        </p:nvSpPr>
        <p:spPr bwMode="auto">
          <a:xfrm>
            <a:off x="2851150" y="4413250"/>
            <a:ext cx="7893050" cy="8937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pPr algn="ctr"/>
            <a:r>
              <a:rPr lang="en-US" altLang="zh-CN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Python</a:t>
            </a:r>
            <a:r>
              <a:rPr lang="zh-CN" altLang="en-US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语言</a:t>
            </a:r>
            <a:r>
              <a:rPr lang="en-US" altLang="zh-CN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——</a:t>
            </a:r>
            <a:r>
              <a:rPr lang="zh-CN" altLang="zh-CN" sz="3200" b="1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赋值语句</a:t>
            </a:r>
            <a:endParaRPr lang="zh-CN" altLang="zh-CN" sz="3200" b="1">
              <a:solidFill>
                <a:srgbClr val="FFFFFF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文本框 22529"/>
          <p:cNvSpPr txBox="1">
            <a:spLocks noChangeArrowheads="1"/>
          </p:cNvSpPr>
          <p:nvPr/>
        </p:nvSpPr>
        <p:spPr bwMode="auto">
          <a:xfrm>
            <a:off x="4368800" y="620713"/>
            <a:ext cx="3048000" cy="7016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000">
                <a:solidFill>
                  <a:schemeClr val="bg1"/>
                </a:solidFill>
                <a:ea typeface="华文新魏" panose="02010800040101010101" pitchFamily="2" charset="-122"/>
              </a:rPr>
              <a:t>赋值语句</a:t>
            </a:r>
            <a:endParaRPr lang="zh-CN" altLang="en-US" sz="4000">
              <a:solidFill>
                <a:schemeClr val="bg1"/>
              </a:solidFill>
              <a:ea typeface="华文新魏" panose="02010800040101010101" pitchFamily="2" charset="-122"/>
            </a:endParaRPr>
          </a:p>
        </p:txBody>
      </p:sp>
      <p:sp>
        <p:nvSpPr>
          <p:cNvPr id="22531" name="文本框 22530"/>
          <p:cNvSpPr txBox="1">
            <a:spLocks noChangeArrowheads="1"/>
          </p:cNvSpPr>
          <p:nvPr/>
        </p:nvSpPr>
        <p:spPr bwMode="auto">
          <a:xfrm>
            <a:off x="1597660" y="1340168"/>
            <a:ext cx="7924800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latin typeface="华文新魏" panose="02010800040101010101" pitchFamily="2" charset="-122"/>
                <a:ea typeface="华文新魏" panose="02010800040101010101" pitchFamily="2" charset="-122"/>
              </a:rPr>
              <a:t>格式：</a:t>
            </a:r>
            <a:r>
              <a:rPr lang="zh-CN" altLang="en-US" sz="2800">
                <a:solidFill>
                  <a:schemeClr val="accent1"/>
                </a:solidFill>
              </a:rPr>
              <a:t>变量名 </a:t>
            </a:r>
            <a:r>
              <a:rPr lang="en-US" altLang="zh-CN" sz="2800">
                <a:solidFill>
                  <a:schemeClr val="accent1"/>
                </a:solidFill>
              </a:rPr>
              <a:t>= </a:t>
            </a:r>
            <a:r>
              <a:rPr lang="zh-CN" altLang="en-US" sz="2800">
                <a:solidFill>
                  <a:schemeClr val="accent1"/>
                </a:solidFill>
              </a:rPr>
              <a:t>表达式</a:t>
            </a:r>
            <a:r>
              <a:rPr lang="en-US" altLang="zh-CN" sz="2800">
                <a:latin typeface="华文新魏" panose="02010800040101010101" pitchFamily="2" charset="-122"/>
                <a:ea typeface="华文新魏" panose="02010800040101010101" pitchFamily="2" charset="-122"/>
              </a:rPr>
              <a:t>          </a:t>
            </a:r>
            <a:endParaRPr lang="zh-CN" altLang="en-US" sz="280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sp>
        <p:nvSpPr>
          <p:cNvPr id="22532" name="文本框 22531"/>
          <p:cNvSpPr txBox="1">
            <a:spLocks noChangeArrowheads="1"/>
          </p:cNvSpPr>
          <p:nvPr/>
        </p:nvSpPr>
        <p:spPr bwMode="auto">
          <a:xfrm>
            <a:off x="1580515" y="1980565"/>
            <a:ext cx="8896985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>
                <a:latin typeface="华文新魏" panose="02010800040101010101" pitchFamily="2" charset="-122"/>
                <a:ea typeface="华文新魏" panose="02010800040101010101" pitchFamily="2" charset="-122"/>
              </a:rPr>
              <a:t>功能：计算表达式的值，将表达式的值赋给变量。</a:t>
            </a:r>
            <a:endParaRPr lang="zh-CN" altLang="en-US" sz="280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  <p:grpSp>
        <p:nvGrpSpPr>
          <p:cNvPr id="22533" name="组合 22532"/>
          <p:cNvGrpSpPr/>
          <p:nvPr/>
        </p:nvGrpSpPr>
        <p:grpSpPr bwMode="auto">
          <a:xfrm>
            <a:off x="2939733" y="3429000"/>
            <a:ext cx="2606675" cy="636588"/>
            <a:chOff x="385" y="1773"/>
            <a:chExt cx="4219" cy="387"/>
          </a:xfrm>
        </p:grpSpPr>
        <p:sp>
          <p:nvSpPr>
            <p:cNvPr id="19464" name="直接连接符 22533"/>
            <p:cNvSpPr>
              <a:spLocks noChangeShapeType="1"/>
            </p:cNvSpPr>
            <p:nvPr/>
          </p:nvSpPr>
          <p:spPr bwMode="auto">
            <a:xfrm>
              <a:off x="2336" y="1773"/>
              <a:ext cx="2268" cy="0"/>
            </a:xfrm>
            <a:prstGeom prst="line">
              <a:avLst/>
            </a:prstGeom>
            <a:noFill/>
            <a:ln w="57150">
              <a:solidFill>
                <a:srgbClr val="00808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465" name="直接连接符 22534"/>
            <p:cNvSpPr>
              <a:spLocks noChangeShapeType="1"/>
            </p:cNvSpPr>
            <p:nvPr/>
          </p:nvSpPr>
          <p:spPr bwMode="auto">
            <a:xfrm>
              <a:off x="385" y="1773"/>
              <a:ext cx="1452" cy="0"/>
            </a:xfrm>
            <a:prstGeom prst="line">
              <a:avLst/>
            </a:prstGeom>
            <a:noFill/>
            <a:ln w="57150">
              <a:solidFill>
                <a:srgbClr val="008080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grpSp>
          <p:nvGrpSpPr>
            <p:cNvPr id="19466" name="组合 22535"/>
            <p:cNvGrpSpPr/>
            <p:nvPr/>
          </p:nvGrpSpPr>
          <p:grpSpPr bwMode="auto">
            <a:xfrm>
              <a:off x="1020" y="1776"/>
              <a:ext cx="2496" cy="384"/>
              <a:chOff x="1488" y="1728"/>
              <a:chExt cx="2496" cy="384"/>
            </a:xfrm>
          </p:grpSpPr>
          <p:sp>
            <p:nvSpPr>
              <p:cNvPr id="19467" name="直接连接符 22536"/>
              <p:cNvSpPr>
                <a:spLocks noChangeShapeType="1"/>
              </p:cNvSpPr>
              <p:nvPr/>
            </p:nvSpPr>
            <p:spPr bwMode="auto">
              <a:xfrm flipV="1">
                <a:off x="1488" y="1728"/>
                <a:ext cx="0" cy="384"/>
              </a:xfrm>
              <a:prstGeom prst="line">
                <a:avLst/>
              </a:prstGeom>
              <a:noFill/>
              <a:ln w="57150">
                <a:solidFill>
                  <a:srgbClr val="008080"/>
                </a:solidFill>
                <a:round/>
                <a:tailEnd type="triangle" w="med" len="med"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9468" name="直接连接符 22537"/>
              <p:cNvSpPr>
                <a:spLocks noChangeShapeType="1"/>
              </p:cNvSpPr>
              <p:nvPr/>
            </p:nvSpPr>
            <p:spPr bwMode="auto">
              <a:xfrm>
                <a:off x="1488" y="2112"/>
                <a:ext cx="2496" cy="0"/>
              </a:xfrm>
              <a:prstGeom prst="line">
                <a:avLst/>
              </a:prstGeom>
              <a:noFill/>
              <a:ln w="57150">
                <a:solidFill>
                  <a:srgbClr val="00808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  <p:sp>
            <p:nvSpPr>
              <p:cNvPr id="19469" name="直接连接符 22538"/>
              <p:cNvSpPr>
                <a:spLocks noChangeShapeType="1"/>
              </p:cNvSpPr>
              <p:nvPr/>
            </p:nvSpPr>
            <p:spPr bwMode="auto">
              <a:xfrm flipV="1">
                <a:off x="3984" y="1728"/>
                <a:ext cx="0" cy="384"/>
              </a:xfrm>
              <a:prstGeom prst="line">
                <a:avLst/>
              </a:prstGeom>
              <a:noFill/>
              <a:ln w="57150">
                <a:solidFill>
                  <a:srgbClr val="008080"/>
                </a:solidFill>
                <a:round/>
              </a:ln>
            </p:spPr>
            <p:txBody>
              <a:bodyPr/>
              <a:lstStyle/>
              <a:p>
                <a:endParaRPr lang="zh-CN" altLang="en-US"/>
              </a:p>
            </p:txBody>
          </p:sp>
        </p:grpSp>
      </p:grpSp>
      <p:sp>
        <p:nvSpPr>
          <p:cNvPr id="19462" name="文本框 22539"/>
          <p:cNvSpPr txBox="1">
            <a:spLocks noChangeArrowheads="1"/>
          </p:cNvSpPr>
          <p:nvPr/>
        </p:nvSpPr>
        <p:spPr bwMode="auto">
          <a:xfrm>
            <a:off x="2696528" y="2736850"/>
            <a:ext cx="7983537" cy="5835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b="1">
                <a:ea typeface="宋体" panose="02010600030101010101" pitchFamily="2" charset="-122"/>
              </a:rPr>
              <a:t>变量</a:t>
            </a:r>
            <a:r>
              <a:rPr lang="en-US" altLang="zh-CN" sz="3200" b="1">
                <a:ea typeface="宋体" panose="02010600030101010101" pitchFamily="2" charset="-122"/>
              </a:rPr>
              <a:t>  =  </a:t>
            </a:r>
            <a:r>
              <a:rPr lang="zh-CN" altLang="en-US" sz="3200" b="1">
                <a:ea typeface="宋体" panose="02010600030101010101" pitchFamily="2" charset="-122"/>
              </a:rPr>
              <a:t>表达式</a:t>
            </a:r>
            <a:endParaRPr lang="zh-CN" altLang="en-US" sz="3200" b="1">
              <a:ea typeface="宋体" panose="02010600030101010101" pitchFamily="2" charset="-122"/>
            </a:endParaRPr>
          </a:p>
        </p:txBody>
      </p:sp>
      <p:sp>
        <p:nvSpPr>
          <p:cNvPr id="22543" name="矩形 22542"/>
          <p:cNvSpPr>
            <a:spLocks noChangeArrowheads="1"/>
          </p:cNvSpPr>
          <p:nvPr/>
        </p:nvSpPr>
        <p:spPr bwMode="auto">
          <a:xfrm>
            <a:off x="627063" y="541338"/>
            <a:ext cx="10972800" cy="57626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lstStyle/>
          <a:p>
            <a:r>
              <a:rPr lang="zh-CN" altLang="en-US" sz="2800">
                <a:solidFill>
                  <a:schemeClr val="accen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赋值语句</a:t>
            </a:r>
            <a:endParaRPr lang="zh-CN" altLang="en-US" sz="2800">
              <a:solidFill>
                <a:schemeClr val="accen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1597660" y="4280535"/>
            <a:ext cx="8896985" cy="18148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>
              <a:spcBef>
                <a:spcPct val="50000"/>
              </a:spcBef>
            </a:pPr>
            <a:r>
              <a:rPr lang="zh-CN" altLang="en-US" sz="2800">
                <a:latin typeface="华文新魏" panose="02010800040101010101" pitchFamily="2" charset="-122"/>
                <a:ea typeface="华文新魏" panose="02010800040101010101" pitchFamily="2" charset="-122"/>
              </a:rPr>
              <a:t>例：</a:t>
            </a:r>
            <a:endParaRPr lang="zh-CN" altLang="en-US" sz="2800"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zh-CN" altLang="en-US" sz="2800">
                <a:latin typeface="华文新魏" panose="02010800040101010101" pitchFamily="2" charset="-122"/>
                <a:ea typeface="华文新魏" panose="02010800040101010101" pitchFamily="2" charset="-122"/>
              </a:rPr>
              <a:t> </a:t>
            </a:r>
            <a:r>
              <a:rPr lang="en-US" altLang="zh-CN" sz="2800">
                <a:latin typeface="华文新魏" panose="02010800040101010101" pitchFamily="2" charset="-122"/>
                <a:ea typeface="华文新魏" panose="02010800040101010101" pitchFamily="2" charset="-122"/>
              </a:rPr>
              <a:t>   age=17</a:t>
            </a:r>
            <a:endParaRPr lang="en-US" altLang="zh-CN" sz="2800"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zh-CN" sz="2800">
                <a:latin typeface="华文新魏" panose="02010800040101010101" pitchFamily="2" charset="-122"/>
                <a:ea typeface="华文新魏" panose="02010800040101010101" pitchFamily="2" charset="-122"/>
              </a:rPr>
              <a:t>    x=8+12*2</a:t>
            </a:r>
            <a:endParaRPr lang="en-US" altLang="zh-CN" sz="2800">
              <a:latin typeface="华文新魏" panose="02010800040101010101" pitchFamily="2" charset="-122"/>
              <a:ea typeface="华文新魏" panose="02010800040101010101" pitchFamily="2" charset="-122"/>
            </a:endParaRP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altLang="zh-CN" sz="2800">
                <a:latin typeface="华文新魏" panose="02010800040101010101" pitchFamily="2" charset="-122"/>
                <a:ea typeface="华文新魏" panose="02010800040101010101" pitchFamily="2" charset="-122"/>
              </a:rPr>
              <a:t>    y=x+True</a:t>
            </a:r>
            <a:endParaRPr lang="en-US" altLang="zh-CN" sz="2800">
              <a:latin typeface="华文新魏" panose="02010800040101010101" pitchFamily="2" charset="-122"/>
              <a:ea typeface="华文新魏" panose="02010800040101010101" pitchFamily="2" charset="-122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2000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/>
      <p:bldP spid="22532" grpId="0"/>
      <p:bldP spid="19462" grpId="0"/>
      <p:bldP spid="2" grpId="0"/>
    </p:bldLst>
  </p:timing>
</p:sld>
</file>

<file path=ppt/tags/tag1.xml><?xml version="1.0" encoding="utf-8"?>
<p:tagLst xmlns:p="http://schemas.openxmlformats.org/presentationml/2006/main">
  <p:tag name="KSO_WM_TEMPLATE_THUMBS_INDEX" val="1、5、9、13、17、22、23、26"/>
  <p:tag name="KSO_WM_TEMPLATE_CATEGORY" val="custom"/>
  <p:tag name="KSO_WM_TEMPLATE_INDEX" val="160337"/>
  <p:tag name="KSO_WM_TAG_VERSION" val="1.0"/>
  <p:tag name="KSO_WM_SLIDE_ID" val="custom160337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  <p:tag name="KSO_WM_SPECIAL_SOURCE" val="bdnull"/>
</p:tagLst>
</file>

<file path=ppt/tags/tag10.xml><?xml version="1.0" encoding="utf-8"?>
<p:tagLst xmlns:p="http://schemas.openxmlformats.org/presentationml/2006/main">
  <p:tag name="KSO_WM_TEMPLATE_THUMBS_INDEX" val="1、5、9、13、17、22、23、26"/>
  <p:tag name="KSO_WM_TEMPLATE_CATEGORY" val="custom"/>
  <p:tag name="KSO_WM_TEMPLATE_INDEX" val="160337"/>
  <p:tag name="KSO_WM_TAG_VERSION" val="1.0"/>
  <p:tag name="KSO_WM_SLIDE_ID" val="custom160337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  <p:tag name="KSO_WM_SPECIAL_SOURCE" val="bdnull"/>
</p:tagLst>
</file>

<file path=ppt/tags/tag11.xml><?xml version="1.0" encoding="utf-8"?>
<p:tagLst xmlns:p="http://schemas.openxmlformats.org/presentationml/2006/main">
  <p:tag name="KSO_WM_SPECIAL_SOURCE" val="bdnull"/>
</p:tagLst>
</file>

<file path=ppt/tags/tag12.xml><?xml version="1.0" encoding="utf-8"?>
<p:tagLst xmlns:p="http://schemas.openxmlformats.org/presentationml/2006/main">
  <p:tag name="KSO_WM_SPECIAL_SOURCE" val="bdnull"/>
</p:tagLst>
</file>

<file path=ppt/tags/tag13.xml><?xml version="1.0" encoding="utf-8"?>
<p:tagLst xmlns:p="http://schemas.openxmlformats.org/presentationml/2006/main">
  <p:tag name="KSO_WM_TEMPLATE_THUMBS_INDEX" val="1、5、9、13、17、22、23、26"/>
  <p:tag name="KSO_WM_TEMPLATE_CATEGORY" val="custom"/>
  <p:tag name="KSO_WM_TEMPLATE_INDEX" val="160337"/>
  <p:tag name="KSO_WM_TAG_VERSION" val="1.0"/>
  <p:tag name="KSO_WM_SLIDE_ID" val="custom160337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  <p:tag name="KSO_WM_SPECIAL_SOURCE" val="bdnull"/>
</p:tagLst>
</file>

<file path=ppt/tags/tag14.xml><?xml version="1.0" encoding="utf-8"?>
<p:tagLst xmlns:p="http://schemas.openxmlformats.org/presentationml/2006/main">
  <p:tag name="KSO_WM_BEAUTIFY_FLAG" val="#wm#"/>
  <p:tag name="KSO_WM_TEMPLATE_CATEGORY" val="custom"/>
  <p:tag name="KSO_WM_TEMPLATE_INDEX" val="160337"/>
  <p:tag name="KSO_WM_SPECIAL_SOURCE" val="bdnull"/>
</p:tagLst>
</file>

<file path=ppt/tags/tag15.xml><?xml version="1.0" encoding="utf-8"?>
<p:tagLst xmlns:p="http://schemas.openxmlformats.org/presentationml/2006/main">
  <p:tag name="KSO_WM_SPECIAL_SOURCE" val="bdnull"/>
</p:tagLst>
</file>

<file path=ppt/tags/tag16.xml><?xml version="1.0" encoding="utf-8"?>
<p:tagLst xmlns:p="http://schemas.openxmlformats.org/presentationml/2006/main">
  <p:tag name="KSO_WM_SPECIAL_SOURCE" val="bdnull"/>
</p:tagLst>
</file>

<file path=ppt/tags/tag17.xml><?xml version="1.0" encoding="utf-8"?>
<p:tagLst xmlns:p="http://schemas.openxmlformats.org/presentationml/2006/main">
  <p:tag name="KSO_WM_SPECIAL_SOURCE" val="bdnull"/>
</p:tagLst>
</file>

<file path=ppt/tags/tag18.xml><?xml version="1.0" encoding="utf-8"?>
<p:tagLst xmlns:p="http://schemas.openxmlformats.org/presentationml/2006/main">
  <p:tag name="KSO_WM_TEMPLATE_THUMBS_INDEX" val="1、5、9、13、17、22、23、26"/>
  <p:tag name="KSO_WM_TEMPLATE_CATEGORY" val="custom"/>
  <p:tag name="KSO_WM_TEMPLATE_INDEX" val="160337"/>
  <p:tag name="KSO_WM_TAG_VERSION" val="1.0"/>
  <p:tag name="KSO_WM_SLIDE_ID" val="custom160337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</p:tagLst>
</file>

<file path=ppt/tags/tag2.xml><?xml version="1.0" encoding="utf-8"?>
<p:tagLst xmlns:p="http://schemas.openxmlformats.org/presentationml/2006/main">
  <p:tag name="KSO_WM_BEAUTIFY_FLAG" val="#wm#"/>
  <p:tag name="KSO_WM_TEMPLATE_CATEGORY" val="custom"/>
  <p:tag name="KSO_WM_TEMPLATE_INDEX" val="160337"/>
  <p:tag name="KSO_WM_SPECIAL_SOURCE" val="bdnull"/>
</p:tagLst>
</file>

<file path=ppt/tags/tag3.xml><?xml version="1.0" encoding="utf-8"?>
<p:tagLst xmlns:p="http://schemas.openxmlformats.org/presentationml/2006/main">
  <p:tag name="KSO_WM_TEMPLATE_THUMBS_INDEX" val="1、5、9、13、17、22、23、26"/>
  <p:tag name="KSO_WM_TEMPLATE_CATEGORY" val="custom"/>
  <p:tag name="KSO_WM_TEMPLATE_INDEX" val="160337"/>
  <p:tag name="KSO_WM_TAG_VERSION" val="1.0"/>
  <p:tag name="KSO_WM_SLIDE_ID" val="custom160337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  <p:tag name="KSO_WM_SPECIAL_SOURCE" val="bdnull"/>
</p:tagLst>
</file>

<file path=ppt/tags/tag4.xml><?xml version="1.0" encoding="utf-8"?>
<p:tagLst xmlns:p="http://schemas.openxmlformats.org/presentationml/2006/main">
  <p:tag name="KSO_WM_BEAUTIFY_FLAG" val="#wm#"/>
  <p:tag name="KSO_WM_TEMPLATE_CATEGORY" val="custom"/>
  <p:tag name="KSO_WM_TEMPLATE_INDEX" val="160337"/>
  <p:tag name="KSO_WM_SPECIAL_SOURCE" val="bdnull"/>
</p:tagLst>
</file>

<file path=ppt/tags/tag5.xml><?xml version="1.0" encoding="utf-8"?>
<p:tagLst xmlns:p="http://schemas.openxmlformats.org/presentationml/2006/main">
  <p:tag name="KSO_WM_BEAUTIFY_FLAG" val="#wm#"/>
  <p:tag name="KSO_WM_TEMPLATE_CATEGORY" val="custom"/>
  <p:tag name="KSO_WM_TEMPLATE_INDEX" val="160337"/>
  <p:tag name="KSO_WM_SPECIAL_SOURCE" val="bdnull"/>
</p:tagLst>
</file>

<file path=ppt/tags/tag6.xml><?xml version="1.0" encoding="utf-8"?>
<p:tagLst xmlns:p="http://schemas.openxmlformats.org/presentationml/2006/main">
  <p:tag name="KSO_WM_TEMPLATE_THUMBS_INDEX" val="1、5、9、13、17、22、23、26"/>
  <p:tag name="KSO_WM_TEMPLATE_CATEGORY" val="custom"/>
  <p:tag name="KSO_WM_TEMPLATE_INDEX" val="160337"/>
  <p:tag name="KSO_WM_TAG_VERSION" val="1.0"/>
  <p:tag name="KSO_WM_SLIDE_ID" val="custom160337_1"/>
  <p:tag name="KSO_WM_SLIDE_INDEX" val="1"/>
  <p:tag name="KSO_WM_SLIDE_ITEM_CNT" val="2"/>
  <p:tag name="KSO_WM_SLIDE_LAYOUT" val="a_b"/>
  <p:tag name="KSO_WM_SLIDE_LAYOUT_CNT" val="1_1"/>
  <p:tag name="KSO_WM_SLIDE_TYPE" val="title"/>
  <p:tag name="KSO_WM_BEAUTIFY_FLAG" val="#wm#"/>
  <p:tag name="KSO_WM_SPECIAL_SOURCE" val="bdnull"/>
</p:tagLst>
</file>

<file path=ppt/tags/tag7.xml><?xml version="1.0" encoding="utf-8"?>
<p:tagLst xmlns:p="http://schemas.openxmlformats.org/presentationml/2006/main">
  <p:tag name="KSO_WM_UNIT_TABLE_BEAUTIFY" val="smartTable{5caf5cbc-a75c-4cfb-97c6-001d65d3b516}"/>
</p:tagLst>
</file>

<file path=ppt/tags/tag8.xml><?xml version="1.0" encoding="utf-8"?>
<p:tagLst xmlns:p="http://schemas.openxmlformats.org/presentationml/2006/main">
  <p:tag name="KSO_WM_UNIT_TABLE_BEAUTIFY" val="smartTable{5caf5cbc-a75c-4cfb-97c6-001d65d3b516}"/>
</p:tagLst>
</file>

<file path=ppt/tags/tag9.xml><?xml version="1.0" encoding="utf-8"?>
<p:tagLst xmlns:p="http://schemas.openxmlformats.org/presentationml/2006/main">
  <p:tag name="KSO_WM_BEAUTIFY_FLAG" val="#wm#"/>
  <p:tag name="KSO_WM_TEMPLATE_CATEGORY" val="custom"/>
  <p:tag name="KSO_WM_TEMPLATE_INDEX" val="160337"/>
  <p:tag name="KSO_WM_SPECIAL_SOURCE" val="bdnull"/>
</p:tagLst>
</file>

<file path=ppt/theme/theme1.xml><?xml version="1.0" encoding="utf-8"?>
<a:theme xmlns:a="http://schemas.openxmlformats.org/drawingml/2006/main" name="1_A000120141114A22KWBG">
  <a:themeElements>
    <a:clrScheme name="自定义 132">
      <a:dk1>
        <a:srgbClr val="3D3F41"/>
      </a:dk1>
      <a:lt1>
        <a:srgbClr val="FFFFFF"/>
      </a:lt1>
      <a:dk2>
        <a:srgbClr val="3D3F41"/>
      </a:dk2>
      <a:lt2>
        <a:srgbClr val="EAF5FC"/>
      </a:lt2>
      <a:accent1>
        <a:srgbClr val="04AEDA"/>
      </a:accent1>
      <a:accent2>
        <a:srgbClr val="628EE3"/>
      </a:accent2>
      <a:accent3>
        <a:srgbClr val="2BC3B5"/>
      </a:accent3>
      <a:accent4>
        <a:srgbClr val="92D050"/>
      </a:accent4>
      <a:accent5>
        <a:srgbClr val="CEB9A3"/>
      </a:accent5>
      <a:accent6>
        <a:srgbClr val="FFC000"/>
      </a:accent6>
      <a:hlink>
        <a:srgbClr val="00B0F0"/>
      </a:hlink>
      <a:folHlink>
        <a:srgbClr val="AFB2B4"/>
      </a:folHlink>
    </a:clrScheme>
    <a:fontScheme name="自定义 21">
      <a:majorFont>
        <a:latin typeface="Arial"/>
        <a:ea typeface="黑体"/>
        <a:cs typeface=""/>
      </a:majorFont>
      <a:minorFont>
        <a:latin typeface="Arial"/>
        <a:ea typeface="黑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默认设计模板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默认设计模板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默认设计模板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3688</Words>
  <Application>WPS 演示</Application>
  <PresentationFormat>自定义</PresentationFormat>
  <Paragraphs>458</Paragraphs>
  <Slides>25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25</vt:i4>
      </vt:variant>
    </vt:vector>
  </HeadingPairs>
  <TitlesOfParts>
    <vt:vector size="36" baseType="lpstr">
      <vt:lpstr>Arial</vt:lpstr>
      <vt:lpstr>宋体</vt:lpstr>
      <vt:lpstr>Wingdings</vt:lpstr>
      <vt:lpstr>黑体</vt:lpstr>
      <vt:lpstr>微软雅黑</vt:lpstr>
      <vt:lpstr>Calibri</vt:lpstr>
      <vt:lpstr>幼圆</vt:lpstr>
      <vt:lpstr>仿宋</vt:lpstr>
      <vt:lpstr>华文新魏</vt:lpstr>
      <vt:lpstr>Arial Unicode MS</vt:lpstr>
      <vt:lpstr>1_A000120141114A22KWBG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练习0 欢迎“您”进入程序的世界</vt:lpstr>
      <vt:lpstr>练习1  个人信息的收集</vt:lpstr>
      <vt:lpstr>练习2“计算两数之和”</vt:lpstr>
      <vt:lpstr>练习3  数字大翻转</vt:lpstr>
      <vt:lpstr>PowerPoint 演示文稿</vt:lpstr>
      <vt:lpstr>PowerPoint 演示文稿</vt:lpstr>
      <vt:lpstr>PowerPoint 演示文稿</vt:lpstr>
      <vt:lpstr>If语句（单分支）</vt:lpstr>
      <vt:lpstr>If语句(双分支）</vt:lpstr>
      <vt:lpstr>练习1：两个数排序输出</vt:lpstr>
      <vt:lpstr>练习2：判断三个线段是否构成三角形？</vt:lpstr>
      <vt:lpstr>练习3：判断一个年份是平年还是闰年？                           能被4整除但不能被100整除，或是能被400整除的年份是闰年。</vt:lpstr>
      <vt:lpstr>练习4：         某超市苹果价格每斤4元，购买10斤以上（包括10斤）将享受8折优惠。请输入购买苹果的重量并计算，在屏幕上输出价格。         #测试数据：苹果斤数：8 结果：32元 ；苹果斤数：12 结果：38.4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lenovo</dc:creator>
  <cp:lastModifiedBy>Administrator</cp:lastModifiedBy>
  <cp:revision>71</cp:revision>
  <dcterms:created xsi:type="dcterms:W3CDTF">2016-10-13T02:27:00Z</dcterms:created>
  <dcterms:modified xsi:type="dcterms:W3CDTF">2024-03-22T03:16:44Z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2052-11.8.2.8411</vt:lpwstr>
  </property>
  <property fmtid="{D5CDD505-2E9C-101B-9397-08002B2CF9AE}" pid="3" name="ICV">
    <vt:lpwstr>ECEA4331B30B419BA97F99EF2B8C1F98</vt:lpwstr>
  </property>
</Properties>
</file>